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7"/>
  </p:notesMasterIdLst>
  <p:sldIdLst>
    <p:sldId id="343" r:id="rId4"/>
    <p:sldId id="491" r:id="rId5"/>
    <p:sldId id="462" r:id="rId6"/>
    <p:sldId id="301" r:id="rId7"/>
    <p:sldId id="302" r:id="rId8"/>
    <p:sldId id="460" r:id="rId9"/>
    <p:sldId id="463" r:id="rId10"/>
    <p:sldId id="464" r:id="rId11"/>
    <p:sldId id="465" r:id="rId12"/>
    <p:sldId id="443" r:id="rId13"/>
    <p:sldId id="444" r:id="rId14"/>
    <p:sldId id="322" r:id="rId15"/>
    <p:sldId id="318" r:id="rId16"/>
    <p:sldId id="319" r:id="rId18"/>
    <p:sldId id="320" r:id="rId19"/>
    <p:sldId id="448" r:id="rId20"/>
    <p:sldId id="449" r:id="rId21"/>
    <p:sldId id="466" r:id="rId22"/>
    <p:sldId id="467" r:id="rId23"/>
    <p:sldId id="475" r:id="rId24"/>
    <p:sldId id="472" r:id="rId25"/>
    <p:sldId id="473" r:id="rId26"/>
    <p:sldId id="492" r:id="rId27"/>
    <p:sldId id="493" r:id="rId28"/>
    <p:sldId id="477" r:id="rId29"/>
    <p:sldId id="476" r:id="rId30"/>
  </p:sldIdLst>
  <p:sldSz cx="6858000" cy="9144000" type="screen4x3"/>
  <p:notesSz cx="6858000" cy="9144000"/>
  <p:custDataLst>
    <p:tags r:id="rId34"/>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8200"/>
    <a:srgbClr val="F0E510"/>
    <a:srgbClr val="B28600"/>
    <a:srgbClr val="F9F3DF"/>
    <a:srgbClr val="B08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4" d="100"/>
          <a:sy n="44" d="100"/>
        </p:scale>
        <p:origin x="1392" y="40"/>
      </p:cViewPr>
      <p:guideLst>
        <p:guide orient="horz" pos="2686"/>
        <p:guide pos="2163"/>
      </p:guideLst>
    </p:cSldViewPr>
  </p:slideViewPr>
  <p:notesTextViewPr>
    <p:cViewPr>
      <p:scale>
        <a:sx n="1" d="1"/>
        <a:sy n="1" d="1"/>
      </p:scale>
      <p:origin x="0" y="0"/>
    </p:cViewPr>
  </p:notesTextViewPr>
  <p:gridSpacing cx="45000" cy="45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57250" y="1496484"/>
            <a:ext cx="5143500" cy="3183467"/>
          </a:xfrm>
        </p:spPr>
        <p:txBody>
          <a:bodyPr anchor="b"/>
          <a:lstStyle>
            <a:lvl1pPr algn="ctr">
              <a:defRPr sz="3375"/>
            </a:lvl1pPr>
          </a:lstStyle>
          <a:p>
            <a:pPr fontAlgn="base"/>
            <a:r>
              <a:rPr lang="zh-CN" altLang="en-US" sz="3375" strike="noStrike" noProof="1"/>
              <a:t>单击此处编辑母版标题样式</a:t>
            </a:r>
            <a:endParaRPr lang="zh-CN" altLang="en-US" strike="noStrike" noProof="1"/>
          </a:p>
        </p:txBody>
      </p:sp>
      <p:sp>
        <p:nvSpPr>
          <p:cNvPr id="3" name="副标题 2"/>
          <p:cNvSpPr>
            <a:spLocks noGrp="1"/>
          </p:cNvSpPr>
          <p:nvPr>
            <p:ph type="subTitle" idx="1"/>
          </p:nvPr>
        </p:nvSpPr>
        <p:spPr>
          <a:xfrm>
            <a:off x="857250" y="4802717"/>
            <a:ext cx="5143500" cy="2207683"/>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pPr fontAlgn="base"/>
            <a:r>
              <a:rPr lang="zh-CN" altLang="en-US" sz="1350"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fontAlgn="base">
              <a:defRPr/>
            </a:pPr>
            <a:fld id="{BEDED714-68C8-44B6-9732-DDF7DD97772E}" type="datetime1">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fontAlgn="base">
              <a:defRPr/>
            </a:pPr>
            <a:endParaRPr lang="zh-CN" altLang="en-US" strike="noStrike" noProof="1"/>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fontAlgn="base">
              <a:defRPr/>
            </a:pPr>
            <a:fld id="{8CF7581E-C9C7-4035-8AC9-880348F0A73A}"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66184"/>
            <a:ext cx="1543050" cy="7802033"/>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342900" y="366184"/>
            <a:ext cx="4539698" cy="7802033"/>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57250" y="1496484"/>
            <a:ext cx="5143500" cy="3183467"/>
          </a:xfrm>
        </p:spPr>
        <p:txBody>
          <a:bodyPr anchor="b"/>
          <a:lstStyle>
            <a:lvl1pPr algn="ctr">
              <a:defRPr sz="3375"/>
            </a:lvl1pPr>
          </a:lstStyle>
          <a:p>
            <a:pPr fontAlgn="base"/>
            <a:r>
              <a:rPr lang="zh-CN" altLang="en-US" sz="3375" strike="noStrike" noProof="1"/>
              <a:t>单击此处编辑母版标题样式</a:t>
            </a:r>
            <a:endParaRPr lang="zh-CN" altLang="en-US" strike="noStrike" noProof="1"/>
          </a:p>
        </p:txBody>
      </p:sp>
      <p:sp>
        <p:nvSpPr>
          <p:cNvPr id="3" name="副标题 2"/>
          <p:cNvSpPr>
            <a:spLocks noGrp="1"/>
          </p:cNvSpPr>
          <p:nvPr>
            <p:ph type="subTitle" idx="1"/>
          </p:nvPr>
        </p:nvSpPr>
        <p:spPr>
          <a:xfrm>
            <a:off x="857250" y="4802717"/>
            <a:ext cx="5143500" cy="2207683"/>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pPr fontAlgn="base"/>
            <a:r>
              <a:rPr lang="zh-CN" altLang="en-US" sz="1350"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fontAlgn="base">
              <a:defRPr/>
            </a:pPr>
            <a:fld id="{BEDED714-68C8-44B6-9732-DDF7DD97772E}" type="datetime1">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fontAlgn="base">
              <a:defRPr/>
            </a:pPr>
            <a:endParaRPr lang="zh-CN" altLang="en-US" strike="noStrike" noProof="1"/>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fontAlgn="base">
              <a:defRPr/>
            </a:pPr>
            <a:fld id="{8CF7581E-C9C7-4035-8AC9-880348F0A73A}"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67916" y="2279651"/>
            <a:ext cx="5915025" cy="3803649"/>
          </a:xfrm>
        </p:spPr>
        <p:txBody>
          <a:bodyPr anchor="b"/>
          <a:lstStyle>
            <a:lvl1pPr>
              <a:defRPr sz="3375"/>
            </a:lvl1pPr>
          </a:lstStyle>
          <a:p>
            <a:pPr fontAlgn="base"/>
            <a:r>
              <a:rPr lang="zh-CN" altLang="en-US" sz="3375" strike="noStrike" noProof="1"/>
              <a:t>单击此处编辑母版标题样式</a:t>
            </a:r>
            <a:endParaRPr lang="zh-CN" altLang="en-US" strike="noStrike" noProof="1"/>
          </a:p>
        </p:txBody>
      </p:sp>
      <p:sp>
        <p:nvSpPr>
          <p:cNvPr id="3" name="文本占位符 2"/>
          <p:cNvSpPr>
            <a:spLocks noGrp="1"/>
          </p:cNvSpPr>
          <p:nvPr>
            <p:ph type="body" idx="1"/>
          </p:nvPr>
        </p:nvSpPr>
        <p:spPr>
          <a:xfrm>
            <a:off x="467916" y="6119284"/>
            <a:ext cx="5915025" cy="2000249"/>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fontAlgn="base"/>
            <a:r>
              <a:rPr lang="zh-CN" altLang="en-US" sz="1350" strike="noStrike" noProof="1"/>
              <a:t>单击此处编辑母版文本样式</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342900" y="2133600"/>
            <a:ext cx="3024378" cy="6034617"/>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3490722" y="2133600"/>
            <a:ext cx="3024378" cy="6034617"/>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72381" y="486833"/>
            <a:ext cx="5915025" cy="1767417"/>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67561" y="2371251"/>
            <a:ext cx="2741386" cy="1098549"/>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z="1575" strike="noStrike" noProof="1"/>
              <a:t>单击此处编辑母版文本样式</a:t>
            </a:r>
            <a:endParaRPr lang="zh-CN" altLang="en-US" strike="noStrike" noProof="1"/>
          </a:p>
        </p:txBody>
      </p:sp>
      <p:sp>
        <p:nvSpPr>
          <p:cNvPr id="4" name="内容占位符 3"/>
          <p:cNvSpPr>
            <a:spLocks noGrp="1"/>
          </p:cNvSpPr>
          <p:nvPr>
            <p:ph sz="half" idx="2"/>
          </p:nvPr>
        </p:nvSpPr>
        <p:spPr>
          <a:xfrm>
            <a:off x="667561" y="3553839"/>
            <a:ext cx="2741386" cy="469904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3519528" y="2371251"/>
            <a:ext cx="2754887" cy="1098549"/>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z="1575" strike="noStrike" noProof="1"/>
              <a:t>单击此处编辑母版文本样式</a:t>
            </a:r>
            <a:endParaRPr lang="zh-CN" altLang="en-US" strike="noStrike" noProof="1"/>
          </a:p>
        </p:txBody>
      </p:sp>
      <p:sp>
        <p:nvSpPr>
          <p:cNvPr id="6" name="内容占位符 5"/>
          <p:cNvSpPr>
            <a:spLocks noGrp="1"/>
          </p:cNvSpPr>
          <p:nvPr>
            <p:ph sz="quarter" idx="4"/>
          </p:nvPr>
        </p:nvSpPr>
        <p:spPr>
          <a:xfrm>
            <a:off x="3519528" y="3553839"/>
            <a:ext cx="2754887" cy="469904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72381" y="609600"/>
            <a:ext cx="2211884" cy="21336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2915543" y="1316567"/>
            <a:ext cx="3471863" cy="6498167"/>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a:t>单击此处编辑母版文本样式</a:t>
            </a:r>
            <a:endParaRPr lang="zh-CN" altLang="en-US" strike="noStrike" noProof="1"/>
          </a:p>
          <a:p>
            <a:pPr lvl="1" fontAlgn="base"/>
            <a:r>
              <a:rPr lang="zh-CN" altLang="en-US" sz="1575" strike="noStrike" noProof="1"/>
              <a:t>第二级</a:t>
            </a:r>
            <a:endParaRPr lang="zh-CN" altLang="en-US" strike="noStrike" noProof="1"/>
          </a:p>
          <a:p>
            <a:pPr lvl="2" fontAlgn="base"/>
            <a:r>
              <a:rPr lang="zh-CN" altLang="en-US" sz="1350" strike="noStrike" noProof="1"/>
              <a:t>第三级</a:t>
            </a:r>
            <a:endParaRPr lang="zh-CN" altLang="en-US" strike="noStrike" noProof="1"/>
          </a:p>
          <a:p>
            <a:pPr lvl="3" fontAlgn="base"/>
            <a:r>
              <a:rPr lang="zh-CN" altLang="en-US" sz="1125" strike="noStrike" noProof="1"/>
              <a:t>第四级</a:t>
            </a:r>
            <a:endParaRPr lang="zh-CN" altLang="en-US" strike="noStrike" noProof="1"/>
          </a:p>
          <a:p>
            <a:pPr lvl="4" fontAlgn="base"/>
            <a:r>
              <a:rPr lang="zh-CN" altLang="en-US" sz="1125" strike="noStrike" noProof="1"/>
              <a:t>第五级</a:t>
            </a:r>
            <a:endParaRPr lang="zh-CN" altLang="en-US" strike="noStrike" noProof="1"/>
          </a:p>
        </p:txBody>
      </p:sp>
      <p:sp>
        <p:nvSpPr>
          <p:cNvPr id="4" name="文本占位符 3"/>
          <p:cNvSpPr>
            <a:spLocks noGrp="1"/>
          </p:cNvSpPr>
          <p:nvPr>
            <p:ph type="body" sz="half" idx="2"/>
          </p:nvPr>
        </p:nvSpPr>
        <p:spPr>
          <a:xfrm>
            <a:off x="472381" y="2743200"/>
            <a:ext cx="2211884" cy="5082117"/>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472381" y="609600"/>
            <a:ext cx="2343009" cy="21336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915543" y="609601"/>
            <a:ext cx="3471863" cy="7205133"/>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fontAlgn="base"/>
            <a:endParaRPr lang="zh-CN" altLang="en-US" strike="noStrike" noProof="1"/>
          </a:p>
        </p:txBody>
      </p:sp>
      <p:sp>
        <p:nvSpPr>
          <p:cNvPr id="4" name="文本占位符 3"/>
          <p:cNvSpPr>
            <a:spLocks noGrp="1"/>
          </p:cNvSpPr>
          <p:nvPr>
            <p:ph type="body" sz="half" idx="2"/>
          </p:nvPr>
        </p:nvSpPr>
        <p:spPr>
          <a:xfrm>
            <a:off x="472381" y="2743200"/>
            <a:ext cx="2343009" cy="5082117"/>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fontAlgn="base"/>
            <a:r>
              <a:rPr lang="zh-CN" altLang="en-US" sz="1125"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342900" y="8326438"/>
            <a:ext cx="1600200" cy="635000"/>
          </a:xfrm>
          <a:prstGeom prst="rect">
            <a:avLst/>
          </a:prstGeom>
          <a:noFill/>
          <a:ln w="9525">
            <a:noFill/>
          </a:ln>
        </p:spPr>
        <p:txBody>
          <a:bodyPr/>
          <a:lstStyle/>
          <a:p>
            <a:pPr fontAlgn="base">
              <a:defRPr/>
            </a:pPr>
            <a:fld id="{353504D8-D657-4D57-B36C-872CB832F3E2}" type="datetimeFigureOut">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a:xfrm>
            <a:off x="2343150" y="8326438"/>
            <a:ext cx="2171700" cy="635000"/>
          </a:xfrm>
          <a:prstGeom prst="rect">
            <a:avLst/>
          </a:prstGeom>
          <a:noFill/>
          <a:ln w="9525">
            <a:noFill/>
          </a:ln>
        </p:spPr>
        <p:txBody>
          <a:bodyPr/>
          <a:lstStyle/>
          <a:p>
            <a:pPr fontAlgn="base">
              <a:defRPr/>
            </a:pPr>
            <a:endParaRPr lang="zh-CN" altLang="en-US" strike="noStrike" noProof="1"/>
          </a:p>
        </p:txBody>
      </p:sp>
      <p:sp>
        <p:nvSpPr>
          <p:cNvPr id="7" name="灯片编号占位符 6"/>
          <p:cNvSpPr>
            <a:spLocks noGrp="1"/>
          </p:cNvSpPr>
          <p:nvPr>
            <p:ph type="sldNum" sz="quarter" idx="12"/>
          </p:nvPr>
        </p:nvSpPr>
        <p:spPr>
          <a:xfrm>
            <a:off x="4914900" y="8326438"/>
            <a:ext cx="1600200" cy="635000"/>
          </a:xfrm>
          <a:prstGeom prst="rect">
            <a:avLst/>
          </a:prstGeom>
          <a:noFill/>
          <a:ln w="9525">
            <a:noFill/>
          </a:ln>
        </p:spPr>
        <p:txBody>
          <a:bodyPr/>
          <a:lstStyle/>
          <a:p>
            <a:pPr fontAlgn="base">
              <a:defRPr/>
            </a:pPr>
            <a:fld id="{A3916F84-CA7F-4CB0-AD36-8D018880A94E}"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66184"/>
            <a:ext cx="1543050" cy="7802033"/>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342900" y="366184"/>
            <a:ext cx="4539698" cy="7802033"/>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67916" y="2279651"/>
            <a:ext cx="5915025" cy="3803649"/>
          </a:xfrm>
        </p:spPr>
        <p:txBody>
          <a:bodyPr anchor="b"/>
          <a:lstStyle>
            <a:lvl1pPr>
              <a:defRPr sz="3375"/>
            </a:lvl1pPr>
          </a:lstStyle>
          <a:p>
            <a:pPr fontAlgn="base"/>
            <a:r>
              <a:rPr lang="zh-CN" altLang="en-US" sz="3375" strike="noStrike" noProof="1"/>
              <a:t>单击此处编辑母版标题样式</a:t>
            </a:r>
            <a:endParaRPr lang="zh-CN" altLang="en-US" strike="noStrike" noProof="1"/>
          </a:p>
        </p:txBody>
      </p:sp>
      <p:sp>
        <p:nvSpPr>
          <p:cNvPr id="3" name="文本占位符 2"/>
          <p:cNvSpPr>
            <a:spLocks noGrp="1"/>
          </p:cNvSpPr>
          <p:nvPr>
            <p:ph type="body" idx="1"/>
          </p:nvPr>
        </p:nvSpPr>
        <p:spPr>
          <a:xfrm>
            <a:off x="467916" y="6119284"/>
            <a:ext cx="5915025" cy="2000249"/>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fontAlgn="base"/>
            <a:r>
              <a:rPr lang="zh-CN" altLang="en-US" sz="1350" strike="noStrike" noProof="1"/>
              <a:t>单击此处编辑母版文本样式</a:t>
            </a:r>
            <a:endParaRPr lang="zh-CN" altLang="en-US" strike="noStrike" noProof="1"/>
          </a:p>
        </p:txBody>
      </p:sp>
      <p:sp>
        <p:nvSpPr>
          <p:cNvPr id="4" name="日期占位符 3"/>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342900" y="2133600"/>
            <a:ext cx="3024378" cy="6034617"/>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3490722" y="2133600"/>
            <a:ext cx="3024378" cy="6034617"/>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72381" y="486833"/>
            <a:ext cx="5915025" cy="1767417"/>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67561" y="2371251"/>
            <a:ext cx="2741386" cy="1098549"/>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z="1575" strike="noStrike" noProof="1"/>
              <a:t>单击此处编辑母版文本样式</a:t>
            </a:r>
            <a:endParaRPr lang="zh-CN" altLang="en-US" strike="noStrike" noProof="1"/>
          </a:p>
        </p:txBody>
      </p:sp>
      <p:sp>
        <p:nvSpPr>
          <p:cNvPr id="4" name="内容占位符 3"/>
          <p:cNvSpPr>
            <a:spLocks noGrp="1"/>
          </p:cNvSpPr>
          <p:nvPr>
            <p:ph sz="half" idx="2"/>
          </p:nvPr>
        </p:nvSpPr>
        <p:spPr>
          <a:xfrm>
            <a:off x="667561" y="3553839"/>
            <a:ext cx="2741386" cy="469904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3519528" y="2371251"/>
            <a:ext cx="2754887" cy="1098549"/>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fontAlgn="base"/>
            <a:r>
              <a:rPr lang="zh-CN" altLang="en-US" sz="1575" strike="noStrike" noProof="1"/>
              <a:t>单击此处编辑母版文本样式</a:t>
            </a:r>
            <a:endParaRPr lang="zh-CN" altLang="en-US" strike="noStrike" noProof="1"/>
          </a:p>
        </p:txBody>
      </p:sp>
      <p:sp>
        <p:nvSpPr>
          <p:cNvPr id="6" name="内容占位符 5"/>
          <p:cNvSpPr>
            <a:spLocks noGrp="1"/>
          </p:cNvSpPr>
          <p:nvPr>
            <p:ph sz="quarter" idx="4"/>
          </p:nvPr>
        </p:nvSpPr>
        <p:spPr>
          <a:xfrm>
            <a:off x="3519528" y="3553839"/>
            <a:ext cx="2754887" cy="469904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72381" y="609600"/>
            <a:ext cx="2211884" cy="21336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2915543" y="1316567"/>
            <a:ext cx="3471863" cy="6498167"/>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fontAlgn="base"/>
            <a:r>
              <a:rPr lang="zh-CN" altLang="en-US" strike="noStrike" noProof="1"/>
              <a:t>单击此处编辑母版文本样式</a:t>
            </a:r>
            <a:endParaRPr lang="zh-CN" altLang="en-US" strike="noStrike" noProof="1"/>
          </a:p>
          <a:p>
            <a:pPr lvl="1" fontAlgn="base"/>
            <a:r>
              <a:rPr lang="zh-CN" altLang="en-US" sz="1575" strike="noStrike" noProof="1"/>
              <a:t>第二级</a:t>
            </a:r>
            <a:endParaRPr lang="zh-CN" altLang="en-US" strike="noStrike" noProof="1"/>
          </a:p>
          <a:p>
            <a:pPr lvl="2" fontAlgn="base"/>
            <a:r>
              <a:rPr lang="zh-CN" altLang="en-US" sz="1350" strike="noStrike" noProof="1"/>
              <a:t>第三级</a:t>
            </a:r>
            <a:endParaRPr lang="zh-CN" altLang="en-US" strike="noStrike" noProof="1"/>
          </a:p>
          <a:p>
            <a:pPr lvl="3" fontAlgn="base"/>
            <a:r>
              <a:rPr lang="zh-CN" altLang="en-US" sz="1125" strike="noStrike" noProof="1"/>
              <a:t>第四级</a:t>
            </a:r>
            <a:endParaRPr lang="zh-CN" altLang="en-US" strike="noStrike" noProof="1"/>
          </a:p>
          <a:p>
            <a:pPr lvl="4" fontAlgn="base"/>
            <a:r>
              <a:rPr lang="zh-CN" altLang="en-US" sz="1125" strike="noStrike" noProof="1"/>
              <a:t>第五级</a:t>
            </a:r>
            <a:endParaRPr lang="zh-CN" altLang="en-US" strike="noStrike" noProof="1"/>
          </a:p>
        </p:txBody>
      </p:sp>
      <p:sp>
        <p:nvSpPr>
          <p:cNvPr id="4" name="文本占位符 3"/>
          <p:cNvSpPr>
            <a:spLocks noGrp="1"/>
          </p:cNvSpPr>
          <p:nvPr>
            <p:ph type="body" sz="half" idx="2"/>
          </p:nvPr>
        </p:nvSpPr>
        <p:spPr>
          <a:xfrm>
            <a:off x="472381" y="2743200"/>
            <a:ext cx="2211884" cy="5082117"/>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342900" y="8326438"/>
            <a:ext cx="1600200" cy="635000"/>
          </a:xfrm>
          <a:prstGeom prst="rect">
            <a:avLst/>
          </a:prstGeom>
          <a:noFill/>
          <a:ln w="9525">
            <a:noFill/>
          </a:ln>
        </p:spPr>
        <p:txBody>
          <a:bodyPr/>
          <a:lstStyle/>
          <a:p>
            <a:pPr lvl="0" eaLnBrk="1" fontAlgn="base" hangingPunct="1"/>
            <a:fld id="{BB962C8B-B14F-4D97-AF65-F5344CB8AC3E}" type="datetime1">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a:xfrm>
            <a:off x="2343150" y="8326438"/>
            <a:ext cx="2171700" cy="635000"/>
          </a:xfrm>
          <a:prstGeom prst="rect">
            <a:avLst/>
          </a:prstGeom>
          <a:noFill/>
          <a:ln w="9525">
            <a:noFill/>
          </a:ln>
        </p:spPr>
        <p:txBody>
          <a:bodyPr/>
          <a:lstStyle/>
          <a:p>
            <a:pPr lvl="0" eaLnBrk="1" fontAlgn="base" hangingPunct="1"/>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a:xfrm>
            <a:off x="4914900" y="8326438"/>
            <a:ext cx="1600200" cy="635000"/>
          </a:xfrm>
          <a:prstGeom prst="rect">
            <a:avLst/>
          </a:prstGeom>
          <a:noFill/>
          <a:ln w="9525">
            <a:noFill/>
          </a:ln>
        </p:spPr>
        <p:txBody>
          <a:bodyPr/>
          <a:lstStyle/>
          <a:p>
            <a:pPr lvl="0" eaLnBrk="1" fontAlgn="base" hangingPunct="1"/>
            <a:fld id="{9A0DB2DC-4C9A-4742-B13C-FB6460FD3503}" type="slidenum">
              <a:rPr lang="zh-CN" altLang="en-US" sz="1050" strike="noStrike" noProof="1" dirty="0">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472381" y="609600"/>
            <a:ext cx="2343009" cy="2133600"/>
          </a:xfrm>
        </p:spPr>
        <p:txBody>
          <a:bodyPr anchor="b"/>
          <a:lstStyle>
            <a:lvl1pPr>
              <a:defRPr sz="18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915543" y="609601"/>
            <a:ext cx="3471863" cy="7205133"/>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fontAlgn="base"/>
            <a:endParaRPr lang="zh-CN" altLang="en-US" strike="noStrike" noProof="1"/>
          </a:p>
        </p:txBody>
      </p:sp>
      <p:sp>
        <p:nvSpPr>
          <p:cNvPr id="4" name="文本占位符 3"/>
          <p:cNvSpPr>
            <a:spLocks noGrp="1"/>
          </p:cNvSpPr>
          <p:nvPr>
            <p:ph type="body" sz="half" idx="2"/>
          </p:nvPr>
        </p:nvSpPr>
        <p:spPr>
          <a:xfrm>
            <a:off x="472381" y="2743200"/>
            <a:ext cx="2343009" cy="5082117"/>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fontAlgn="base"/>
            <a:r>
              <a:rPr lang="zh-CN" altLang="en-US" sz="1125"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342900" y="8326438"/>
            <a:ext cx="1600200" cy="635000"/>
          </a:xfrm>
          <a:prstGeom prst="rect">
            <a:avLst/>
          </a:prstGeom>
          <a:noFill/>
          <a:ln w="9525">
            <a:noFill/>
          </a:ln>
        </p:spPr>
        <p:txBody>
          <a:bodyPr/>
          <a:lstStyle/>
          <a:p>
            <a:pPr fontAlgn="base">
              <a:defRPr/>
            </a:pPr>
            <a:fld id="{353504D8-D657-4D57-B36C-872CB832F3E2}" type="datetimeFigureOut">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a:xfrm>
            <a:off x="2343150" y="8326438"/>
            <a:ext cx="2171700" cy="635000"/>
          </a:xfrm>
          <a:prstGeom prst="rect">
            <a:avLst/>
          </a:prstGeom>
          <a:noFill/>
          <a:ln w="9525">
            <a:noFill/>
          </a:ln>
        </p:spPr>
        <p:txBody>
          <a:bodyPr/>
          <a:lstStyle/>
          <a:p>
            <a:pPr fontAlgn="base">
              <a:defRPr/>
            </a:pPr>
            <a:endParaRPr lang="zh-CN" altLang="en-US" strike="noStrike" noProof="1"/>
          </a:p>
        </p:txBody>
      </p:sp>
      <p:sp>
        <p:nvSpPr>
          <p:cNvPr id="7" name="灯片编号占位符 6"/>
          <p:cNvSpPr>
            <a:spLocks noGrp="1"/>
          </p:cNvSpPr>
          <p:nvPr>
            <p:ph type="sldNum" sz="quarter" idx="12"/>
          </p:nvPr>
        </p:nvSpPr>
        <p:spPr>
          <a:xfrm>
            <a:off x="4914900" y="8326438"/>
            <a:ext cx="1600200" cy="635000"/>
          </a:xfrm>
          <a:prstGeom prst="rect">
            <a:avLst/>
          </a:prstGeom>
          <a:noFill/>
          <a:ln w="9525">
            <a:noFill/>
          </a:ln>
        </p:spPr>
        <p:txBody>
          <a:bodyPr/>
          <a:lstStyle/>
          <a:p>
            <a:pPr fontAlgn="base">
              <a:defRPr/>
            </a:pPr>
            <a:fld id="{A3916F84-CA7F-4CB0-AD36-8D018880A94E}"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100000">
              <a:srgbClr val="E0C160">
                <a:alpha val="20000"/>
              </a:srgbClr>
            </a:gs>
            <a:gs pos="100000">
              <a:srgbClr val="C1A54B">
                <a:alpha val="100000"/>
              </a:srgbClr>
            </a:gs>
            <a:gs pos="100000">
              <a:srgbClr val="FEDD75">
                <a:alpha val="100000"/>
              </a:srgbClr>
            </a:gs>
            <a:gs pos="100000">
              <a:srgbClr val="846C21">
                <a:alpha val="100000"/>
              </a:srgbClr>
            </a:gs>
          </a:gsLst>
          <a:lin ang="0"/>
          <a:tileRect/>
        </a:gra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342900" y="366713"/>
            <a:ext cx="6172200" cy="1524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1027" name="Rectangle 3"/>
          <p:cNvSpPr>
            <a:spLocks noGrp="1"/>
          </p:cNvSpPr>
          <p:nvPr>
            <p:ph type="body"/>
          </p:nvPr>
        </p:nvSpPr>
        <p:spPr>
          <a:xfrm>
            <a:off x="342900" y="2133600"/>
            <a:ext cx="6172200" cy="6034088"/>
          </a:xfrm>
          <a:prstGeom prst="rect">
            <a:avLst/>
          </a:prstGeom>
          <a:noFill/>
          <a:ln w="9525">
            <a:noFill/>
          </a:ln>
        </p:spPr>
        <p:txBody>
          <a:bodyPr anchor="t" anchorCtr="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342900" y="8326438"/>
            <a:ext cx="1600200" cy="635000"/>
          </a:xfrm>
          <a:prstGeom prst="rect">
            <a:avLst/>
          </a:prstGeom>
          <a:noFill/>
          <a:ln w="9525">
            <a:noFill/>
          </a:ln>
        </p:spPr>
        <p:txBody>
          <a:bodyPr/>
          <a:lstStyle>
            <a:lvl1pPr>
              <a:defRPr sz="1050"/>
            </a:lvl1pPr>
          </a:lstStyle>
          <a:p>
            <a:pPr lvl="0" fontAlgn="base"/>
            <a:endParaRPr lang="zh-CN" altLang="en-US" strike="noStrike" noProof="1">
              <a:latin typeface="Arial" panose="020B0604020202020204" pitchFamily="34" charset="0"/>
            </a:endParaRPr>
          </a:p>
        </p:txBody>
      </p:sp>
      <p:sp>
        <p:nvSpPr>
          <p:cNvPr id="1029" name="Rectangle 5"/>
          <p:cNvSpPr>
            <a:spLocks noGrp="1"/>
          </p:cNvSpPr>
          <p:nvPr>
            <p:ph type="ftr" sz="quarter" idx="3"/>
          </p:nvPr>
        </p:nvSpPr>
        <p:spPr>
          <a:xfrm>
            <a:off x="2343150" y="8326438"/>
            <a:ext cx="2171700" cy="635000"/>
          </a:xfrm>
          <a:prstGeom prst="rect">
            <a:avLst/>
          </a:prstGeom>
          <a:noFill/>
          <a:ln w="9525">
            <a:noFill/>
          </a:ln>
        </p:spPr>
        <p:txBody>
          <a:bodyPr/>
          <a:lstStyle>
            <a:lvl1pPr algn="ctr">
              <a:defRPr sz="1050"/>
            </a:lvl1pPr>
          </a:lstStyle>
          <a:p>
            <a:pPr lvl="0" fontAlgn="base"/>
            <a:endParaRPr lang="zh-CN" altLang="en-US" strike="noStrike" noProof="1">
              <a:latin typeface="Arial" panose="020B0604020202020204" pitchFamily="34" charset="0"/>
            </a:endParaRPr>
          </a:p>
        </p:txBody>
      </p:sp>
      <p:sp>
        <p:nvSpPr>
          <p:cNvPr id="1030" name="Rectangle 6"/>
          <p:cNvSpPr>
            <a:spLocks noGrp="1"/>
          </p:cNvSpPr>
          <p:nvPr>
            <p:ph type="sldNum" sz="quarter" idx="4"/>
          </p:nvPr>
        </p:nvSpPr>
        <p:spPr>
          <a:xfrm>
            <a:off x="4914900" y="8326438"/>
            <a:ext cx="1600200" cy="635000"/>
          </a:xfrm>
          <a:prstGeom prst="rect">
            <a:avLst/>
          </a:prstGeom>
          <a:noFill/>
          <a:ln w="9525">
            <a:noFill/>
          </a:ln>
        </p:spPr>
        <p:txBody>
          <a:bodyPr/>
          <a:lstStyle>
            <a:lvl1pPr algn="r">
              <a:defRPr sz="1050"/>
            </a:lvl1p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685800" eaLnBrk="1" fontAlgn="base" latinLnBrk="0" hangingPunct="1">
        <a:lnSpc>
          <a:spcPct val="100000"/>
        </a:lnSpc>
        <a:spcBef>
          <a:spcPct val="0"/>
        </a:spcBef>
        <a:spcAft>
          <a:spcPct val="0"/>
        </a:spcAft>
        <a:buNone/>
        <a:defRPr sz="3300" b="0" i="0" u="none" kern="1200" baseline="0">
          <a:solidFill>
            <a:schemeClr val="tx2"/>
          </a:solidFill>
          <a:latin typeface="+mj-lt"/>
          <a:ea typeface="+mj-ea"/>
          <a:cs typeface="+mj-cs"/>
        </a:defRPr>
      </a:lvl1pPr>
    </p:titleStyle>
    <p:bodyStyle>
      <a:lvl1pPr marL="257175" lvl="0" indent="-257175" algn="l" defTabSz="685800" eaLnBrk="1" fontAlgn="base" latinLnBrk="0" hangingPunct="1">
        <a:lnSpc>
          <a:spcPct val="100000"/>
        </a:lnSpc>
        <a:spcBef>
          <a:spcPct val="15000"/>
        </a:spcBef>
        <a:spcAft>
          <a:spcPct val="0"/>
        </a:spcAft>
        <a:buChar char="•"/>
        <a:defRPr sz="2400" b="0" i="0" u="none" kern="1200" baseline="0">
          <a:solidFill>
            <a:schemeClr val="tx1"/>
          </a:solidFill>
          <a:latin typeface="+mn-lt"/>
          <a:ea typeface="+mn-ea"/>
          <a:cs typeface="+mn-cs"/>
        </a:defRPr>
      </a:lvl1pPr>
      <a:lvl2pPr marL="557530" lvl="1" indent="-213995" algn="l" defTabSz="685800" eaLnBrk="0" fontAlgn="base" latinLnBrk="0" hangingPunct="0">
        <a:lnSpc>
          <a:spcPct val="100000"/>
        </a:lnSpc>
        <a:spcBef>
          <a:spcPct val="15000"/>
        </a:spcBef>
        <a:spcAft>
          <a:spcPct val="0"/>
        </a:spcAft>
        <a:buChar char="–"/>
        <a:defRPr sz="2100" b="0" i="0" u="none" kern="1200" baseline="0">
          <a:solidFill>
            <a:schemeClr val="tx1"/>
          </a:solidFill>
          <a:latin typeface="+mn-lt"/>
          <a:ea typeface="+mn-ea"/>
          <a:cs typeface="+mn-cs"/>
        </a:defRPr>
      </a:lvl2pPr>
      <a:lvl3pPr marL="857250" lvl="2" indent="-171450" algn="l" defTabSz="685800" eaLnBrk="0" fontAlgn="base" latinLnBrk="0" hangingPunct="0">
        <a:lnSpc>
          <a:spcPct val="100000"/>
        </a:lnSpc>
        <a:spcBef>
          <a:spcPct val="15000"/>
        </a:spcBef>
        <a:spcAft>
          <a:spcPct val="0"/>
        </a:spcAft>
        <a:buChar char="•"/>
        <a:defRPr sz="1800" b="0" i="0" u="none" kern="1200" baseline="0">
          <a:solidFill>
            <a:schemeClr val="tx1"/>
          </a:solidFill>
          <a:latin typeface="+mn-lt"/>
          <a:ea typeface="+mn-ea"/>
          <a:cs typeface="+mn-cs"/>
        </a:defRPr>
      </a:lvl3pPr>
      <a:lvl4pPr marL="1200150" lvl="3"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4pPr>
      <a:lvl5pPr marL="1543050" lvl="4"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5pPr>
      <a:lvl6pPr marL="1885950" lvl="5"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6pPr>
      <a:lvl7pPr marL="2228850" lvl="6"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7pPr>
      <a:lvl8pPr marL="2571750" lvl="7"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8pPr>
      <a:lvl9pPr marL="2914650" lvl="8"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9pPr>
    </p:bodyStyle>
    <p:otherStyle>
      <a:lvl1pPr marL="0" lvl="0" indent="0" algn="l" defTabSz="685800" eaLnBrk="1" fontAlgn="base" latinLnBrk="0" hangingPunct="1">
        <a:lnSpc>
          <a:spcPct val="100000"/>
        </a:lnSpc>
        <a:spcBef>
          <a:spcPct val="0"/>
        </a:spcBef>
        <a:spcAft>
          <a:spcPct val="0"/>
        </a:spcAft>
        <a:buFont typeface="Arial" panose="020B0604020202020204" pitchFamily="34" charset="0"/>
        <a:buNone/>
        <a:defRPr sz="1350" b="0" i="0" u="none"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100000">
              <a:srgbClr val="E0C160">
                <a:alpha val="20000"/>
              </a:srgbClr>
            </a:gs>
            <a:gs pos="100000">
              <a:srgbClr val="C1A54B">
                <a:alpha val="100000"/>
              </a:srgbClr>
            </a:gs>
            <a:gs pos="100000">
              <a:srgbClr val="FEDD75">
                <a:alpha val="100000"/>
              </a:srgbClr>
            </a:gs>
            <a:gs pos="100000">
              <a:srgbClr val="846C21">
                <a:alpha val="100000"/>
              </a:srgbClr>
            </a:gs>
          </a:gsLst>
          <a:lin ang="0"/>
          <a:tileRect/>
        </a:gra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342900" y="366713"/>
            <a:ext cx="6172200" cy="1524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1027" name="Rectangle 3"/>
          <p:cNvSpPr>
            <a:spLocks noGrp="1"/>
          </p:cNvSpPr>
          <p:nvPr>
            <p:ph type="body"/>
          </p:nvPr>
        </p:nvSpPr>
        <p:spPr>
          <a:xfrm>
            <a:off x="342900" y="2133600"/>
            <a:ext cx="6172200" cy="6034088"/>
          </a:xfrm>
          <a:prstGeom prst="rect">
            <a:avLst/>
          </a:prstGeom>
          <a:noFill/>
          <a:ln w="9525">
            <a:noFill/>
          </a:ln>
        </p:spPr>
        <p:txBody>
          <a:bodyPr anchor="t" anchorCtr="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342900" y="8326438"/>
            <a:ext cx="1600200" cy="635000"/>
          </a:xfrm>
          <a:prstGeom prst="rect">
            <a:avLst/>
          </a:prstGeom>
          <a:noFill/>
          <a:ln w="9525">
            <a:noFill/>
          </a:ln>
        </p:spPr>
        <p:txBody>
          <a:bodyPr/>
          <a:lstStyle>
            <a:lvl1pPr>
              <a:defRPr sz="1050"/>
            </a:lvl1pPr>
          </a:lstStyle>
          <a:p>
            <a:pPr lvl="0" fontAlgn="base"/>
            <a:endParaRPr lang="zh-CN" altLang="en-US" strike="noStrike" noProof="1">
              <a:latin typeface="Arial" panose="020B0604020202020204" pitchFamily="34" charset="0"/>
            </a:endParaRPr>
          </a:p>
        </p:txBody>
      </p:sp>
      <p:sp>
        <p:nvSpPr>
          <p:cNvPr id="1029" name="Rectangle 5"/>
          <p:cNvSpPr>
            <a:spLocks noGrp="1"/>
          </p:cNvSpPr>
          <p:nvPr>
            <p:ph type="ftr" sz="quarter" idx="3"/>
          </p:nvPr>
        </p:nvSpPr>
        <p:spPr>
          <a:xfrm>
            <a:off x="2343150" y="8326438"/>
            <a:ext cx="2171700" cy="635000"/>
          </a:xfrm>
          <a:prstGeom prst="rect">
            <a:avLst/>
          </a:prstGeom>
          <a:noFill/>
          <a:ln w="9525">
            <a:noFill/>
          </a:ln>
        </p:spPr>
        <p:txBody>
          <a:bodyPr/>
          <a:lstStyle>
            <a:lvl1pPr algn="ctr">
              <a:defRPr sz="1050"/>
            </a:lvl1pPr>
          </a:lstStyle>
          <a:p>
            <a:pPr lvl="0" fontAlgn="base"/>
            <a:endParaRPr lang="zh-CN" altLang="en-US" strike="noStrike" noProof="1">
              <a:latin typeface="Arial" panose="020B0604020202020204" pitchFamily="34" charset="0"/>
            </a:endParaRPr>
          </a:p>
        </p:txBody>
      </p:sp>
      <p:sp>
        <p:nvSpPr>
          <p:cNvPr id="1030" name="Rectangle 6"/>
          <p:cNvSpPr>
            <a:spLocks noGrp="1"/>
          </p:cNvSpPr>
          <p:nvPr>
            <p:ph type="sldNum" sz="quarter" idx="4"/>
          </p:nvPr>
        </p:nvSpPr>
        <p:spPr>
          <a:xfrm>
            <a:off x="4914900" y="8326438"/>
            <a:ext cx="1600200" cy="635000"/>
          </a:xfrm>
          <a:prstGeom prst="rect">
            <a:avLst/>
          </a:prstGeom>
          <a:noFill/>
          <a:ln w="9525">
            <a:noFill/>
          </a:ln>
        </p:spPr>
        <p:txBody>
          <a:bodyPr/>
          <a:lstStyle>
            <a:lvl1pPr algn="r">
              <a:defRPr sz="1050"/>
            </a:lvl1pPr>
          </a:lstStyle>
          <a:p>
            <a:pPr lvl="0" fontAlgn="base"/>
            <a:fld id="{9A0DB2DC-4C9A-4742-B13C-FB6460FD3503}" type="slidenum">
              <a:rPr lang="zh-CN" altLang="en-US" sz="1050"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685800" eaLnBrk="1" fontAlgn="base" latinLnBrk="0" hangingPunct="1">
        <a:lnSpc>
          <a:spcPct val="100000"/>
        </a:lnSpc>
        <a:spcBef>
          <a:spcPct val="0"/>
        </a:spcBef>
        <a:spcAft>
          <a:spcPct val="0"/>
        </a:spcAft>
        <a:buNone/>
        <a:defRPr sz="3300" b="0" i="0" u="none" kern="1200" baseline="0">
          <a:solidFill>
            <a:schemeClr val="tx2"/>
          </a:solidFill>
          <a:latin typeface="+mj-lt"/>
          <a:ea typeface="+mj-ea"/>
          <a:cs typeface="+mj-cs"/>
        </a:defRPr>
      </a:lvl1pPr>
    </p:titleStyle>
    <p:bodyStyle>
      <a:lvl1pPr marL="257175" lvl="0" indent="-257175" algn="l" defTabSz="685800" eaLnBrk="1" fontAlgn="base" latinLnBrk="0" hangingPunct="1">
        <a:lnSpc>
          <a:spcPct val="100000"/>
        </a:lnSpc>
        <a:spcBef>
          <a:spcPct val="15000"/>
        </a:spcBef>
        <a:spcAft>
          <a:spcPct val="0"/>
        </a:spcAft>
        <a:buChar char="•"/>
        <a:defRPr sz="2400" b="0" i="0" u="none" kern="1200" baseline="0">
          <a:solidFill>
            <a:schemeClr val="tx1"/>
          </a:solidFill>
          <a:latin typeface="+mn-lt"/>
          <a:ea typeface="+mn-ea"/>
          <a:cs typeface="+mn-cs"/>
        </a:defRPr>
      </a:lvl1pPr>
      <a:lvl2pPr marL="557530" lvl="1" indent="-213995" algn="l" defTabSz="685800" eaLnBrk="0" fontAlgn="base" latinLnBrk="0" hangingPunct="0">
        <a:lnSpc>
          <a:spcPct val="100000"/>
        </a:lnSpc>
        <a:spcBef>
          <a:spcPct val="15000"/>
        </a:spcBef>
        <a:spcAft>
          <a:spcPct val="0"/>
        </a:spcAft>
        <a:buChar char="–"/>
        <a:defRPr sz="2100" b="0" i="0" u="none" kern="1200" baseline="0">
          <a:solidFill>
            <a:schemeClr val="tx1"/>
          </a:solidFill>
          <a:latin typeface="+mn-lt"/>
          <a:ea typeface="+mn-ea"/>
          <a:cs typeface="+mn-cs"/>
        </a:defRPr>
      </a:lvl2pPr>
      <a:lvl3pPr marL="857250" lvl="2" indent="-171450" algn="l" defTabSz="685800" eaLnBrk="0" fontAlgn="base" latinLnBrk="0" hangingPunct="0">
        <a:lnSpc>
          <a:spcPct val="100000"/>
        </a:lnSpc>
        <a:spcBef>
          <a:spcPct val="15000"/>
        </a:spcBef>
        <a:spcAft>
          <a:spcPct val="0"/>
        </a:spcAft>
        <a:buChar char="•"/>
        <a:defRPr sz="1800" b="0" i="0" u="none" kern="1200" baseline="0">
          <a:solidFill>
            <a:schemeClr val="tx1"/>
          </a:solidFill>
          <a:latin typeface="+mn-lt"/>
          <a:ea typeface="+mn-ea"/>
          <a:cs typeface="+mn-cs"/>
        </a:defRPr>
      </a:lvl3pPr>
      <a:lvl4pPr marL="1200150" lvl="3"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4pPr>
      <a:lvl5pPr marL="1543050" lvl="4"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5pPr>
      <a:lvl6pPr marL="1885950" lvl="5"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6pPr>
      <a:lvl7pPr marL="2228850" lvl="6"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7pPr>
      <a:lvl8pPr marL="2571750" lvl="7"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8pPr>
      <a:lvl9pPr marL="2914650" lvl="8" indent="-171450" algn="l" defTabSz="685800" eaLnBrk="0" fontAlgn="base" latinLnBrk="0" hangingPunct="0">
        <a:lnSpc>
          <a:spcPct val="100000"/>
        </a:lnSpc>
        <a:spcBef>
          <a:spcPct val="15000"/>
        </a:spcBef>
        <a:spcAft>
          <a:spcPct val="0"/>
        </a:spcAft>
        <a:buChar char="»"/>
        <a:defRPr sz="1500" b="0" i="0" u="none" kern="1200" baseline="0">
          <a:solidFill>
            <a:schemeClr val="tx1"/>
          </a:solidFill>
          <a:latin typeface="+mn-lt"/>
          <a:ea typeface="+mn-ea"/>
          <a:cs typeface="+mn-cs"/>
        </a:defRPr>
      </a:lvl9pPr>
    </p:bodyStyle>
    <p:otherStyle>
      <a:lvl1pPr marL="0" lvl="0" indent="0" algn="l" defTabSz="685800" eaLnBrk="1" fontAlgn="base" latinLnBrk="0" hangingPunct="1">
        <a:lnSpc>
          <a:spcPct val="100000"/>
        </a:lnSpc>
        <a:spcBef>
          <a:spcPct val="0"/>
        </a:spcBef>
        <a:spcAft>
          <a:spcPct val="0"/>
        </a:spcAft>
        <a:buFont typeface="Arial" panose="020B0604020202020204" pitchFamily="34" charset="0"/>
        <a:buNone/>
        <a:defRPr sz="1350" b="0" i="0" u="none" kern="1200" baseline="0">
          <a:solidFill>
            <a:schemeClr val="tx1"/>
          </a:solidFill>
          <a:latin typeface="+mn-lt"/>
          <a:ea typeface="+mn-ea"/>
          <a:cs typeface="+mn-cs"/>
        </a:defRPr>
      </a:lvl1pPr>
      <a:lvl2pPr marL="342900" lvl="1"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3DF"/>
        </a:solidFill>
        <a:effectLst/>
      </p:bgPr>
    </p:bg>
    <p:spTree>
      <p:nvGrpSpPr>
        <p:cNvPr id="1" name=""/>
        <p:cNvGrpSpPr/>
        <p:nvPr/>
      </p:nvGrpSpPr>
      <p:grpSpPr>
        <a:xfrm>
          <a:off x="0" y="0"/>
          <a:ext cx="0" cy="0"/>
          <a:chOff x="0" y="0"/>
          <a:chExt cx="0" cy="0"/>
        </a:xfrm>
      </p:grpSpPr>
      <p:sp>
        <p:nvSpPr>
          <p:cNvPr id="20" name="矩形 19"/>
          <p:cNvSpPr/>
          <p:nvPr/>
        </p:nvSpPr>
        <p:spPr>
          <a:xfrm>
            <a:off x="289557" y="1149921"/>
            <a:ext cx="6278880" cy="132207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zh-CN" sz="4000" b="1" dirty="0">
                <a:solidFill>
                  <a:srgbClr val="B08500"/>
                </a:solidFill>
                <a:latin typeface="微软雅黑" panose="020B0503020204020204" charset="-122"/>
                <a:ea typeface="微软雅黑" panose="020B0503020204020204" charset="-122"/>
              </a:rPr>
              <a:t>平山县</a:t>
            </a:r>
            <a:r>
              <a:rPr lang="zh-CN" altLang="en-US" sz="4000" b="1" dirty="0">
                <a:solidFill>
                  <a:srgbClr val="B08500"/>
                </a:solidFill>
                <a:latin typeface="微软雅黑" panose="020B0503020204020204" charset="-122"/>
                <a:ea typeface="微软雅黑" panose="020B0503020204020204" charset="-122"/>
              </a:rPr>
              <a:t>保产业链供应链稳定</a:t>
            </a:r>
            <a:endParaRPr lang="zh-CN" altLang="en-US" sz="4000" b="1" dirty="0">
              <a:solidFill>
                <a:srgbClr val="B08500"/>
              </a:solidFill>
              <a:latin typeface="微软雅黑" panose="020B0503020204020204" charset="-122"/>
              <a:ea typeface="微软雅黑" panose="020B0503020204020204" charset="-122"/>
            </a:endParaRPr>
          </a:p>
          <a:p>
            <a:pPr algn="ctr"/>
            <a:r>
              <a:rPr lang="zh-CN" altLang="en-US" sz="4000" b="1" dirty="0">
                <a:solidFill>
                  <a:srgbClr val="B08500"/>
                </a:solidFill>
                <a:latin typeface="微软雅黑" panose="020B0503020204020204" charset="-122"/>
                <a:ea typeface="微软雅黑" panose="020B0503020204020204" charset="-122"/>
              </a:rPr>
              <a:t>政策措施</a:t>
            </a:r>
            <a:endParaRPr lang="zh-CN" altLang="en-US" sz="4000" b="1" dirty="0">
              <a:solidFill>
                <a:srgbClr val="B08500"/>
              </a:solidFill>
              <a:latin typeface="微软雅黑" panose="020B0503020204020204" charset="-122"/>
              <a:ea typeface="微软雅黑" panose="020B0503020204020204" charset="-122"/>
            </a:endParaRPr>
          </a:p>
        </p:txBody>
      </p:sp>
      <p:sp>
        <p:nvSpPr>
          <p:cNvPr id="22" name="矩形 21"/>
          <p:cNvSpPr/>
          <p:nvPr/>
        </p:nvSpPr>
        <p:spPr>
          <a:xfrm>
            <a:off x="2731134" y="7928530"/>
            <a:ext cx="1395730" cy="398780"/>
          </a:xfrm>
          <a:prstGeom prst="rect">
            <a:avLst/>
          </a:prstGeom>
          <a:noFill/>
        </p:spPr>
        <p:txBody>
          <a:bodyPr wrap="none" lIns="91440" tIns="45720" rIns="91440" bIns="45720">
            <a:spAutoFit/>
          </a:bodyPr>
          <a:lstStyle/>
          <a:p>
            <a:pPr algn="ctr"/>
            <a:r>
              <a:rPr lang="en-US" altLang="zh-CN" sz="2000" b="0" cap="none" spc="0" dirty="0">
                <a:ln w="0"/>
                <a:solidFill>
                  <a:srgbClr val="B08500"/>
                </a:solidFill>
                <a:effectLst>
                  <a:outerShdw blurRad="38100" dist="25400" dir="5400000" algn="ctr" rotWithShape="0">
                    <a:srgbClr val="6E747A">
                      <a:alpha val="43000"/>
                    </a:srgbClr>
                  </a:outerShdw>
                </a:effectLst>
              </a:rPr>
              <a:t>2022</a:t>
            </a:r>
            <a:r>
              <a:rPr lang="zh-CN" altLang="en-US" sz="2000" b="0" cap="none" spc="0" dirty="0">
                <a:ln w="0"/>
                <a:solidFill>
                  <a:srgbClr val="B08500"/>
                </a:solidFill>
                <a:effectLst>
                  <a:outerShdw blurRad="38100" dist="25400" dir="5400000" algn="ctr" rotWithShape="0">
                    <a:srgbClr val="6E747A">
                      <a:alpha val="43000"/>
                    </a:srgbClr>
                  </a:outerShdw>
                </a:effectLst>
              </a:rPr>
              <a:t>年</a:t>
            </a:r>
            <a:r>
              <a:rPr lang="en-US" altLang="zh-CN" sz="2000" b="0" cap="none" spc="0" dirty="0">
                <a:ln w="0"/>
                <a:solidFill>
                  <a:srgbClr val="B08500"/>
                </a:solidFill>
                <a:effectLst>
                  <a:outerShdw blurRad="38100" dist="25400" dir="5400000" algn="ctr" rotWithShape="0">
                    <a:srgbClr val="6E747A">
                      <a:alpha val="43000"/>
                    </a:srgbClr>
                  </a:outerShdw>
                </a:effectLst>
              </a:rPr>
              <a:t>7</a:t>
            </a:r>
            <a:r>
              <a:rPr lang="zh-CN" altLang="en-US" sz="2000" dirty="0">
                <a:ln w="0"/>
                <a:solidFill>
                  <a:srgbClr val="B08500"/>
                </a:solidFill>
                <a:effectLst>
                  <a:outerShdw blurRad="38100" dist="25400" dir="5400000" algn="ctr" rotWithShape="0">
                    <a:srgbClr val="6E747A">
                      <a:alpha val="43000"/>
                    </a:srgbClr>
                  </a:outerShdw>
                </a:effectLst>
              </a:rPr>
              <a:t>月</a:t>
            </a:r>
            <a:endParaRPr lang="zh-CN" altLang="en-US" sz="2000" b="0" cap="none" spc="0" dirty="0">
              <a:ln w="0"/>
              <a:solidFill>
                <a:srgbClr val="B08500"/>
              </a:solidFill>
              <a:effectLst>
                <a:outerShdw blurRad="38100" dist="25400" dir="5400000" algn="ctr" rotWithShape="0">
                  <a:srgbClr val="6E747A">
                    <a:alpha val="43000"/>
                  </a:srgbClr>
                </a:outerShdw>
              </a:effectLst>
            </a:endParaRPr>
          </a:p>
        </p:txBody>
      </p:sp>
      <p:sp>
        <p:nvSpPr>
          <p:cNvPr id="23" name="矩形 22"/>
          <p:cNvSpPr/>
          <p:nvPr/>
        </p:nvSpPr>
        <p:spPr>
          <a:xfrm>
            <a:off x="3089590" y="3780944"/>
            <a:ext cx="691515" cy="1938020"/>
          </a:xfrm>
          <a:prstGeom prst="rect">
            <a:avLst/>
          </a:prstGeom>
          <a:noFill/>
        </p:spPr>
        <p:txBody>
          <a:bodyPr wrap="none" lIns="91440" tIns="45720" rIns="91440" bIns="45720">
            <a:spAutoFit/>
          </a:bodyPr>
          <a:lstStyle/>
          <a:p>
            <a:pPr algn="ctr"/>
            <a:r>
              <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rPr>
              <a:t>明</a:t>
            </a:r>
            <a:endPar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endParaRPr>
          </a:p>
          <a:p>
            <a:pPr algn="ctr"/>
            <a:r>
              <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rPr>
              <a:t>白</a:t>
            </a:r>
            <a:endPar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endParaRPr>
          </a:p>
          <a:p>
            <a:pPr algn="ctr"/>
            <a:r>
              <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rPr>
              <a:t>卡</a:t>
            </a:r>
            <a:endParaRPr lang="zh-CN" altLang="en-US" sz="4000" b="1" dirty="0">
              <a:ln w="6600">
                <a:solidFill>
                  <a:srgbClr val="B08500"/>
                </a:solidFill>
                <a:prstDash val="solid"/>
              </a:ln>
              <a:solidFill>
                <a:srgbClr val="FFFFFF"/>
              </a:solidFill>
              <a:effectLst>
                <a:outerShdw dist="38100" dir="2700000" algn="tl" rotWithShape="0">
                  <a:schemeClr val="accent2"/>
                </a:outerShdw>
              </a:effectLst>
              <a:latin typeface="华文隶书" panose="02010800040101010101" pitchFamily="2" charset="-122"/>
              <a:ea typeface="华文隶书" panose="0201080004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5330" y="542988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30160" y="5404485"/>
            <a:ext cx="4860000" cy="142240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适用对象</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承租</a:t>
            </a:r>
            <a:r>
              <a:rPr lang="zh-CN" sz="1400">
                <a:solidFill>
                  <a:srgbClr val="B08500"/>
                </a:solidFill>
                <a:latin typeface="黑体" panose="02010609060101010101" pitchFamily="49" charset="-122"/>
                <a:ea typeface="黑体" panose="02010609060101010101" pitchFamily="49" charset="-122"/>
              </a:rPr>
              <a:t>县</a:t>
            </a:r>
            <a:r>
              <a:rPr sz="1400">
                <a:solidFill>
                  <a:srgbClr val="B08500"/>
                </a:solidFill>
                <a:latin typeface="黑体" panose="02010609060101010101" pitchFamily="49" charset="-122"/>
                <a:ea typeface="黑体" panose="02010609060101010101" pitchFamily="49" charset="-122"/>
              </a:rPr>
              <a:t>国资委监管企事业单位国有产权房屋以及公租房小区商业、综合服务设施国有用房的服务业小微企业和个体工商户。</a:t>
            </a:r>
            <a:endParaRPr sz="1400">
              <a:solidFill>
                <a:srgbClr val="B08500"/>
              </a:solidFill>
              <a:latin typeface="黑体" panose="02010609060101010101" pitchFamily="49" charset="-122"/>
              <a:ea typeface="黑体" panose="02010609060101010101" pitchFamily="49" charset="-122"/>
            </a:endParaRPr>
          </a:p>
        </p:txBody>
      </p:sp>
      <p:sp>
        <p:nvSpPr>
          <p:cNvPr id="16" name="圆角矩形 15"/>
          <p:cNvSpPr/>
          <p:nvPr/>
        </p:nvSpPr>
        <p:spPr>
          <a:xfrm>
            <a:off x="405330" y="255587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30160" y="2497773"/>
            <a:ext cx="4860000" cy="270446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政策内容</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对承租市国资委监管企事业单位国有产权房屋以及公租房小区商业、综合服务设施国有用房的服务业小微企业和个体工商户，在2022年普遍减免3个月房租。国有控股、国有参股企业在征求其他股东意见的基础上，减免3个月房租；其他股东有异议的，按国有产权比例减免3个月房租。对2022年租期分属不同承租人的，根据不同承租人实际租期按比例减免。</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6" name="文本框 5"/>
          <p:cNvSpPr txBox="1"/>
          <p:nvPr/>
        </p:nvSpPr>
        <p:spPr>
          <a:xfrm>
            <a:off x="346275" y="122555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5</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94485" y="1256665"/>
            <a:ext cx="4779645" cy="953135"/>
          </a:xfrm>
          <a:prstGeom prst="rect">
            <a:avLst/>
          </a:prstGeom>
          <a:noFill/>
        </p:spPr>
        <p:txBody>
          <a:bodyPr wrap="square" rtlCol="0">
            <a:spAutoFit/>
          </a:bodyPr>
          <a:lstStyle/>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免除服务业小微企业和</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个体工商户房屋租金</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5330" y="708533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30160" y="7065010"/>
            <a:ext cx="4860000" cy="1743075"/>
          </a:xfrm>
          <a:prstGeom prst="rect">
            <a:avLst/>
          </a:prstGeom>
          <a:noFill/>
          <a:ln w="9525">
            <a:noFill/>
          </a:ln>
        </p:spPr>
        <p:txBody>
          <a:bodyPr wrap="square" anchor="t" anchorCtr="0">
            <a:spAutoFit/>
          </a:bodyPr>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承租</a:t>
            </a:r>
            <a:r>
              <a:rPr lang="zh-CN" sz="1400">
                <a:solidFill>
                  <a:srgbClr val="B08500"/>
                </a:solidFill>
                <a:latin typeface="黑体" panose="02010609060101010101" pitchFamily="49" charset="-122"/>
                <a:ea typeface="黑体" panose="02010609060101010101" pitchFamily="49" charset="-122"/>
              </a:rPr>
              <a:t>县</a:t>
            </a:r>
            <a:r>
              <a:rPr sz="1400">
                <a:solidFill>
                  <a:srgbClr val="B08500"/>
                </a:solidFill>
                <a:latin typeface="黑体" panose="02010609060101010101" pitchFamily="49" charset="-122"/>
                <a:ea typeface="黑体" panose="02010609060101010101" pitchFamily="49" charset="-122"/>
              </a:rPr>
              <a:t>国资委监管企事业单位国有产权房屋用于经营的服务业小微企业和个体工商户：承租方提供的申请及相关证明材料，符合减免要求的按要求给予办理。减免事项审批公示后，书面告知申请承租方。</a:t>
            </a:r>
            <a:endParaRPr sz="1400">
              <a:solidFill>
                <a:srgbClr val="B08500"/>
              </a:solidFill>
              <a:latin typeface="黑体" panose="02010609060101010101" pitchFamily="49" charset="-122"/>
              <a:ea typeface="黑体" panose="02010609060101010101" pitchFamily="49" charset="-122"/>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2790" y="468376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17460" y="461200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县财政局国资委负责落实</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5" name="圆角矩形 4"/>
          <p:cNvSpPr/>
          <p:nvPr/>
        </p:nvSpPr>
        <p:spPr>
          <a:xfrm>
            <a:off x="402790" y="317182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17460" y="309689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暂定</a:t>
            </a:r>
            <a:r>
              <a:rPr lang="en-US" altLang="zh-CN" sz="1400">
                <a:solidFill>
                  <a:srgbClr val="B08500"/>
                </a:solidFill>
                <a:latin typeface="黑体" panose="02010609060101010101" pitchFamily="49" charset="-122"/>
                <a:ea typeface="黑体" panose="02010609060101010101" pitchFamily="49" charset="-122"/>
              </a:rPr>
              <a:t>2022</a:t>
            </a:r>
            <a:r>
              <a:rPr lang="zh-CN" altLang="en-US" sz="1400">
                <a:solidFill>
                  <a:srgbClr val="B08500"/>
                </a:solidFill>
                <a:latin typeface="黑体" panose="02010609060101010101" pitchFamily="49" charset="-122"/>
                <a:ea typeface="黑体" panose="02010609060101010101" pitchFamily="49" charset="-122"/>
              </a:rPr>
              <a:t>年</a:t>
            </a:r>
            <a:r>
              <a:rPr lang="en-US" altLang="zh-CN" sz="1400">
                <a:solidFill>
                  <a:srgbClr val="B08500"/>
                </a:solidFill>
                <a:latin typeface="黑体" panose="02010609060101010101" pitchFamily="49" charset="-122"/>
                <a:ea typeface="黑体" panose="02010609060101010101" pitchFamily="49" charset="-122"/>
              </a:rPr>
              <a:t>5</a:t>
            </a:r>
            <a:r>
              <a:rPr lang="zh-CN" altLang="en-US" sz="1400">
                <a:solidFill>
                  <a:srgbClr val="B08500"/>
                </a:solidFill>
                <a:latin typeface="黑体" panose="02010609060101010101" pitchFamily="49" charset="-122"/>
                <a:ea typeface="黑体" panose="02010609060101010101" pitchFamily="49" charset="-122"/>
              </a:rPr>
              <a:t>月</a:t>
            </a:r>
            <a:r>
              <a:rPr lang="en-US" altLang="zh-CN" sz="1400">
                <a:solidFill>
                  <a:srgbClr val="B08500"/>
                </a:solidFill>
                <a:latin typeface="黑体" panose="02010609060101010101" pitchFamily="49" charset="-122"/>
                <a:ea typeface="黑体" panose="02010609060101010101" pitchFamily="49" charset="-122"/>
              </a:rPr>
              <a:t>1</a:t>
            </a:r>
            <a:r>
              <a:rPr lang="zh-CN" altLang="en-US" sz="1400">
                <a:solidFill>
                  <a:srgbClr val="B08500"/>
                </a:solidFill>
                <a:latin typeface="黑体" panose="02010609060101010101" pitchFamily="49" charset="-122"/>
                <a:ea typeface="黑体" panose="02010609060101010101" pitchFamily="49" charset="-122"/>
              </a:rPr>
              <a:t>日至2022年12月31日。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6" name="文本框 5"/>
          <p:cNvSpPr txBox="1"/>
          <p:nvPr/>
        </p:nvSpPr>
        <p:spPr>
          <a:xfrm>
            <a:off x="449145" y="145923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5</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16190" y="1476375"/>
            <a:ext cx="4779645"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免除服务业小微企业和</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个体工商户房屋租金</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2" name="圆角矩形 1"/>
          <p:cNvSpPr/>
          <p:nvPr/>
        </p:nvSpPr>
        <p:spPr>
          <a:xfrm>
            <a:off x="402790" y="633920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 name="文本框 14"/>
          <p:cNvSpPr txBox="1"/>
          <p:nvPr/>
        </p:nvSpPr>
        <p:spPr>
          <a:xfrm>
            <a:off x="1617460" y="6294755"/>
            <a:ext cx="4860000" cy="781050"/>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联系方式</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sym typeface="+mn-ea"/>
              </a:rPr>
              <a:t>县财政局</a:t>
            </a:r>
            <a:r>
              <a:rPr lang="en-US" altLang="zh-CN" sz="1400">
                <a:solidFill>
                  <a:srgbClr val="AC8200"/>
                </a:solidFill>
                <a:latin typeface="黑体" panose="02010609060101010101" pitchFamily="49" charset="-122"/>
                <a:ea typeface="黑体" panose="02010609060101010101" pitchFamily="49" charset="-122"/>
                <a:sym typeface="+mn-ea"/>
              </a:rPr>
              <a:t> 82931674</a:t>
            </a:r>
            <a:endParaRPr lang="en-US" altLang="zh-CN" sz="1400">
              <a:solidFill>
                <a:srgbClr val="AC8200"/>
              </a:solidFill>
              <a:latin typeface="黑体" panose="02010609060101010101" pitchFamily="49" charset="-122"/>
              <a:ea typeface="黑体" panose="02010609060101010101" pitchFamily="49" charset="-122"/>
              <a:sym typeface="+mn-ea"/>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59305" y="110680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6</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137920"/>
            <a:ext cx="4779645" cy="953135"/>
          </a:xfrm>
          <a:prstGeom prst="rect">
            <a:avLst/>
          </a:prstGeom>
          <a:noFill/>
        </p:spPr>
        <p:txBody>
          <a:bodyPr wrap="square" rtlCol="0">
            <a:spAutoFit/>
          </a:bodyPr>
          <a:lstStyle/>
          <a:p>
            <a:pPr algn="l">
              <a:buClrTx/>
              <a:buSzTx/>
              <a:buFontTx/>
            </a:pPr>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免征公共交通运输服务</a:t>
            </a:r>
            <a:endPar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a:p>
            <a:pPr algn="l">
              <a:buClrTx/>
              <a:buSzTx/>
              <a:buFontTx/>
            </a:pPr>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增值税</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7920" y="227012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0000" y="219837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免征公交客运、地铁、出租车、道路客运等公共交通运输服务增值税。</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9" name="圆角矩形 8"/>
          <p:cNvSpPr/>
          <p:nvPr/>
        </p:nvSpPr>
        <p:spPr>
          <a:xfrm>
            <a:off x="407920" y="449897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10" name="文本框 14"/>
          <p:cNvSpPr txBox="1"/>
          <p:nvPr/>
        </p:nvSpPr>
        <p:spPr>
          <a:xfrm>
            <a:off x="1620000" y="4427220"/>
            <a:ext cx="4860000" cy="142240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纳税人采取“自行判别，申报享受，相关资料留存备查”的方式，通过电子税务局或通过办税服务厅提交增值税纳税申报表享受公共交通运输服务免征增值税政策</a:t>
            </a:r>
            <a:r>
              <a:rPr lang="zh-CN" sz="1400">
                <a:solidFill>
                  <a:srgbClr val="B08500"/>
                </a:solidFill>
                <a:latin typeface="黑体" panose="02010609060101010101" pitchFamily="49" charset="-122"/>
                <a:ea typeface="黑体" panose="02010609060101010101" pitchFamily="49" charset="-122"/>
              </a:rPr>
              <a:t>。</a:t>
            </a:r>
            <a:endParaRPr lang="zh-CN" sz="1400">
              <a:solidFill>
                <a:srgbClr val="B08500"/>
              </a:solidFill>
              <a:latin typeface="黑体" panose="02010609060101010101" pitchFamily="49" charset="-122"/>
              <a:ea typeface="黑体" panose="02010609060101010101" pitchFamily="49" charset="-122"/>
            </a:endParaRPr>
          </a:p>
        </p:txBody>
      </p:sp>
      <p:sp>
        <p:nvSpPr>
          <p:cNvPr id="11" name="圆角矩形 10"/>
          <p:cNvSpPr/>
          <p:nvPr/>
        </p:nvSpPr>
        <p:spPr>
          <a:xfrm>
            <a:off x="407920" y="334772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12" name="文本框 16"/>
          <p:cNvSpPr txBox="1"/>
          <p:nvPr/>
        </p:nvSpPr>
        <p:spPr>
          <a:xfrm>
            <a:off x="1620000" y="3274378"/>
            <a:ext cx="4860000" cy="110172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纳税人提供公交客运、地铁、出租车、道路客运等公共交通运输服务取得的收入。</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13" name="圆角矩形 12"/>
          <p:cNvSpPr/>
          <p:nvPr/>
        </p:nvSpPr>
        <p:spPr>
          <a:xfrm>
            <a:off x="407920" y="688149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6808470"/>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县税务局负责该项政策的宣传、落实和解释说明工作。</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5" name="圆角矩形 14"/>
          <p:cNvSpPr/>
          <p:nvPr/>
        </p:nvSpPr>
        <p:spPr>
          <a:xfrm>
            <a:off x="407920" y="587248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5872480"/>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2022年1月1日至2022年12月31日。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17" name="圆角矩形 16"/>
          <p:cNvSpPr/>
          <p:nvPr/>
        </p:nvSpPr>
        <p:spPr>
          <a:xfrm>
            <a:off x="407920" y="803402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32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7960678"/>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sz="1400">
                <a:solidFill>
                  <a:srgbClr val="B28600"/>
                </a:solidFill>
                <a:latin typeface="黑体" panose="02010609060101010101" pitchFamily="49" charset="-122"/>
                <a:ea typeface="黑体" panose="02010609060101010101" pitchFamily="49" charset="-122"/>
              </a:rPr>
              <a:t>县税务局</a:t>
            </a:r>
            <a:r>
              <a:rPr lang="en-US" altLang="zh-CN" sz="1400">
                <a:solidFill>
                  <a:srgbClr val="B28600"/>
                </a:solidFill>
                <a:latin typeface="黑体" panose="02010609060101010101" pitchFamily="49" charset="-122"/>
                <a:ea typeface="黑体" panose="02010609060101010101" pitchFamily="49" charset="-122"/>
              </a:rPr>
              <a:t> 82932424</a:t>
            </a:r>
            <a:endParaRPr lang="en-US" altLang="zh-CN" sz="1400">
              <a:solidFill>
                <a:srgbClr val="B28600"/>
              </a:solidFill>
              <a:latin typeface="黑体" panose="02010609060101010101" pitchFamily="49" charset="-122"/>
              <a:ea typeface="黑体" panose="02010609060101010101" pitchFamily="49" charset="-122"/>
            </a:endParaRPr>
          </a:p>
        </p:txBody>
      </p:sp>
      <p:sp>
        <p:nvSpPr>
          <p:cNvPr id="2"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17856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7</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209675"/>
            <a:ext cx="4779645"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减免出租人房产税、城镇土地使用税</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4" name="圆角矩形 13"/>
          <p:cNvSpPr/>
          <p:nvPr/>
        </p:nvSpPr>
        <p:spPr>
          <a:xfrm>
            <a:off x="407920" y="242443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20000" y="2341880"/>
            <a:ext cx="4860000" cy="142240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2022年对服务业小微企业和个体工商户主动减免房屋租金的出租人，缴纳房产税、城镇土地使用税确有困难的，可按照有关规定申请减免房产税、城镇土地使用税。</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2" name="圆角矩形 1"/>
          <p:cNvSpPr/>
          <p:nvPr/>
        </p:nvSpPr>
        <p:spPr>
          <a:xfrm>
            <a:off x="407920" y="479679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4929505"/>
            <a:ext cx="4860000" cy="78105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由纳税人向所在地税务机关申请享受减免。</a:t>
            </a:r>
            <a:endParaRPr sz="1400">
              <a:solidFill>
                <a:srgbClr val="B08500"/>
              </a:solidFill>
              <a:latin typeface="黑体" panose="02010609060101010101" pitchFamily="49" charset="-122"/>
              <a:ea typeface="黑体" panose="02010609060101010101" pitchFamily="49" charset="-122"/>
            </a:endParaRPr>
          </a:p>
        </p:txBody>
      </p:sp>
      <p:sp>
        <p:nvSpPr>
          <p:cNvPr id="16" name="圆角矩形 15"/>
          <p:cNvSpPr/>
          <p:nvPr/>
        </p:nvSpPr>
        <p:spPr>
          <a:xfrm>
            <a:off x="407920" y="378904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3776663"/>
            <a:ext cx="4860000" cy="110172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2022年，对服务业小微企业和个体工商户主动减免房屋租金，缴纳房产税和城镇土地使用税确有困难的的出租人。</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5" name="圆角矩形 4"/>
          <p:cNvSpPr/>
          <p:nvPr/>
        </p:nvSpPr>
        <p:spPr>
          <a:xfrm>
            <a:off x="407920" y="682053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6808470"/>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县税务局负责该项政策的宣传、落实和解释说明工作。</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8" name="圆角矩形 7"/>
          <p:cNvSpPr/>
          <p:nvPr/>
        </p:nvSpPr>
        <p:spPr>
          <a:xfrm>
            <a:off x="407920" y="580707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580072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2022年1月1日至2022年12月31日。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9" name="圆角矩形 8"/>
          <p:cNvSpPr/>
          <p:nvPr/>
        </p:nvSpPr>
        <p:spPr>
          <a:xfrm>
            <a:off x="407920" y="790130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7888923"/>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sz="1400">
                <a:solidFill>
                  <a:srgbClr val="B28600"/>
                </a:solidFill>
                <a:latin typeface="黑体" panose="02010609060101010101" pitchFamily="49" charset="-122"/>
                <a:ea typeface="黑体" panose="02010609060101010101" pitchFamily="49" charset="-122"/>
                <a:sym typeface="+mn-ea"/>
              </a:rPr>
              <a:t>县税务局</a:t>
            </a:r>
            <a:r>
              <a:rPr lang="en-US" altLang="zh-CN" sz="1400">
                <a:solidFill>
                  <a:srgbClr val="B28600"/>
                </a:solidFill>
                <a:latin typeface="黑体" panose="02010609060101010101" pitchFamily="49" charset="-122"/>
                <a:ea typeface="黑体" panose="02010609060101010101" pitchFamily="49" charset="-122"/>
                <a:sym typeface="+mn-ea"/>
              </a:rPr>
              <a:t> 82932424</a:t>
            </a:r>
            <a:endParaRPr lang="zh-CN" sz="1400">
              <a:solidFill>
                <a:srgbClr val="B28600"/>
              </a:solidFill>
              <a:latin typeface="黑体" panose="02010609060101010101" pitchFamily="49" charset="-122"/>
              <a:ea typeface="黑体" panose="02010609060101010101" pitchFamily="49" charset="-122"/>
            </a:endParaRPr>
          </a:p>
        </p:txBody>
      </p:sp>
      <p:sp>
        <p:nvSpPr>
          <p:cNvPr id="1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22872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8</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86980" y="1403350"/>
            <a:ext cx="4779645"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减免新能源汽车购置税</a:t>
            </a:r>
            <a:endPar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14" name="圆角矩形 13"/>
          <p:cNvSpPr/>
          <p:nvPr/>
        </p:nvSpPr>
        <p:spPr>
          <a:xfrm>
            <a:off x="411680" y="255714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20000" y="248539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2022年12月31日前，购置列入免征车辆购置税的新能源汽车车型目录的新能源汽车，免征车辆购置税。</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385889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3785553"/>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购置新能源汽车车辆购置税纳税人。</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圆角矩形 1"/>
          <p:cNvSpPr/>
          <p:nvPr/>
        </p:nvSpPr>
        <p:spPr>
          <a:xfrm>
            <a:off x="411680" y="51238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5068570"/>
            <a:ext cx="4860000" cy="3345815"/>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en-US" altLang="zh-CN" sz="1400">
                <a:solidFill>
                  <a:srgbClr val="B08500"/>
                </a:solidFill>
                <a:latin typeface="黑体" panose="02010609060101010101" pitchFamily="49" charset="-122"/>
                <a:ea typeface="黑体" panose="02010609060101010101" pitchFamily="49" charset="-122"/>
              </a:rPr>
              <a:t>1.</a:t>
            </a:r>
            <a:r>
              <a:rPr lang="zh-CN" altLang="en-US" sz="1400">
                <a:solidFill>
                  <a:srgbClr val="B08500"/>
                </a:solidFill>
                <a:latin typeface="黑体" panose="02010609060101010101" pitchFamily="49" charset="-122"/>
                <a:ea typeface="黑体" panose="02010609060101010101" pitchFamily="49" charset="-122"/>
              </a:rPr>
              <a:t>符合新能源汽车免征车辆购置税条件的纳税人，在办税服务厅提交申报缴税纸质资料或电子信息。</a:t>
            </a:r>
            <a:endParaRPr lang="zh-CN" altLang="en-US" sz="1400">
              <a:solidFill>
                <a:srgbClr val="B08500"/>
              </a:solidFill>
              <a:latin typeface="黑体" panose="02010609060101010101" pitchFamily="49" charset="-122"/>
              <a:ea typeface="黑体" panose="02010609060101010101" pitchFamily="49" charset="-122"/>
            </a:endParaRPr>
          </a:p>
          <a:p>
            <a:pPr>
              <a:lnSpc>
                <a:spcPts val="2500"/>
              </a:lnSpc>
            </a:pPr>
            <a:r>
              <a:rPr lang="en-US" altLang="zh-CN" sz="1400">
                <a:solidFill>
                  <a:srgbClr val="B08500"/>
                </a:solidFill>
                <a:latin typeface="黑体" panose="02010609060101010101" pitchFamily="49" charset="-122"/>
                <a:ea typeface="黑体" panose="02010609060101010101" pitchFamily="49" charset="-122"/>
              </a:rPr>
              <a:t>2.</a:t>
            </a:r>
            <a:r>
              <a:rPr lang="zh-CN" altLang="en-US" sz="1400">
                <a:solidFill>
                  <a:srgbClr val="B08500"/>
                </a:solidFill>
                <a:latin typeface="黑体" panose="02010609060101010101" pitchFamily="49" charset="-122"/>
                <a:ea typeface="黑体" panose="02010609060101010101" pitchFamily="49" charset="-122"/>
              </a:rPr>
              <a:t>资料或电子信息齐全、符合法定形式、申报表内容填写符合规定的，即时受理纳税人申报。</a:t>
            </a:r>
            <a:endParaRPr lang="zh-CN" altLang="en-US" sz="1400">
              <a:solidFill>
                <a:srgbClr val="B08500"/>
              </a:solidFill>
              <a:latin typeface="黑体" panose="02010609060101010101" pitchFamily="49" charset="-122"/>
              <a:ea typeface="黑体" panose="02010609060101010101" pitchFamily="49" charset="-122"/>
            </a:endParaRPr>
          </a:p>
          <a:p>
            <a:pPr>
              <a:lnSpc>
                <a:spcPts val="2500"/>
              </a:lnSpc>
            </a:pPr>
            <a:r>
              <a:rPr lang="en-US" altLang="zh-CN" sz="1400">
                <a:solidFill>
                  <a:srgbClr val="B08500"/>
                </a:solidFill>
                <a:latin typeface="黑体" panose="02010609060101010101" pitchFamily="49" charset="-122"/>
                <a:ea typeface="黑体" panose="02010609060101010101" pitchFamily="49" charset="-122"/>
              </a:rPr>
              <a:t>3.</a:t>
            </a:r>
            <a:r>
              <a:rPr lang="zh-CN" altLang="en-US" sz="1400">
                <a:solidFill>
                  <a:srgbClr val="B08500"/>
                </a:solidFill>
                <a:latin typeface="黑体" panose="02010609060101010101" pitchFamily="49" charset="-122"/>
                <a:ea typeface="黑体" panose="02010609060101010101" pitchFamily="49" charset="-122"/>
              </a:rPr>
              <a:t>纳税人提交资料或电子信息不齐全的，一次性告知纳税人需补齐补正的内容。</a:t>
            </a:r>
            <a:endParaRPr lang="zh-CN" altLang="en-US" sz="1400">
              <a:solidFill>
                <a:srgbClr val="B08500"/>
              </a:solidFill>
              <a:latin typeface="黑体" panose="02010609060101010101" pitchFamily="49" charset="-122"/>
              <a:ea typeface="黑体" panose="02010609060101010101" pitchFamily="49" charset="-122"/>
            </a:endParaRPr>
          </a:p>
          <a:p>
            <a:pPr>
              <a:lnSpc>
                <a:spcPts val="2500"/>
              </a:lnSpc>
            </a:pPr>
            <a:r>
              <a:rPr lang="en-US" altLang="zh-CN" sz="1400">
                <a:solidFill>
                  <a:srgbClr val="B08500"/>
                </a:solidFill>
                <a:latin typeface="黑体" panose="02010609060101010101" pitchFamily="49" charset="-122"/>
                <a:ea typeface="黑体" panose="02010609060101010101" pitchFamily="49" charset="-122"/>
              </a:rPr>
              <a:t>4.</a:t>
            </a:r>
            <a:r>
              <a:rPr lang="zh-CN" altLang="en-US" sz="1400">
                <a:solidFill>
                  <a:srgbClr val="B08500"/>
                </a:solidFill>
                <a:latin typeface="黑体" panose="02010609060101010101" pitchFamily="49" charset="-122"/>
                <a:ea typeface="黑体" panose="02010609060101010101" pitchFamily="49" charset="-122"/>
              </a:rPr>
              <a:t>纳税人提交资料或电子信息不符合有关规定的，或纳税人不属于本税务机关管辖范围的，告知纳税人不予受理的理由。</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5"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1520" y="417388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410213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县税务局</a:t>
            </a:r>
            <a:r>
              <a:rPr lang="zh-CN" altLang="en-US" sz="1400">
                <a:solidFill>
                  <a:srgbClr val="AC8200"/>
                </a:solidFill>
                <a:latin typeface="黑体" panose="02010609060101010101" pitchFamily="49" charset="-122"/>
                <a:ea typeface="黑体" panose="02010609060101010101" pitchFamily="49" charset="-122"/>
                <a:sym typeface="+mn-ea"/>
              </a:rPr>
              <a:t>负责该项政策的宣传、落实和解释说明工作。</a:t>
            </a:r>
            <a:endParaRPr lang="zh-CN" altLang="en-US" sz="1400">
              <a:solidFill>
                <a:srgbClr val="AC8200"/>
              </a:solidFill>
              <a:latin typeface="黑体" panose="02010609060101010101" pitchFamily="49" charset="-122"/>
              <a:ea typeface="黑体" panose="02010609060101010101" pitchFamily="49" charset="-122"/>
            </a:endParaRPr>
          </a:p>
          <a:p>
            <a:pPr>
              <a:lnSpc>
                <a:spcPts val="2500"/>
              </a:lnSpc>
            </a:pP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01520" y="559430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5520958"/>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sz="1400">
                <a:solidFill>
                  <a:srgbClr val="B28600"/>
                </a:solidFill>
                <a:latin typeface="黑体" panose="02010609060101010101" pitchFamily="49" charset="-122"/>
                <a:ea typeface="黑体" panose="02010609060101010101" pitchFamily="49" charset="-122"/>
                <a:sym typeface="+mn-ea"/>
              </a:rPr>
              <a:t>县税务局</a:t>
            </a:r>
            <a:r>
              <a:rPr lang="en-US" altLang="zh-CN" sz="1400">
                <a:solidFill>
                  <a:srgbClr val="B28600"/>
                </a:solidFill>
                <a:latin typeface="黑体" panose="02010609060101010101" pitchFamily="49" charset="-122"/>
                <a:ea typeface="黑体" panose="02010609060101010101" pitchFamily="49" charset="-122"/>
                <a:sym typeface="+mn-ea"/>
              </a:rPr>
              <a:t> 82932424</a:t>
            </a:r>
            <a:endParaRPr lang="en-US" altLang="zh-CN" sz="1400">
              <a:solidFill>
                <a:srgbClr val="B28600"/>
              </a:solidFill>
              <a:latin typeface="黑体" panose="02010609060101010101" pitchFamily="49" charset="-122"/>
              <a:ea typeface="黑体" panose="02010609060101010101" pitchFamily="49" charset="-122"/>
            </a:endParaRPr>
          </a:p>
        </p:txBody>
      </p:sp>
      <p:sp>
        <p:nvSpPr>
          <p:cNvPr id="5" name="圆角矩形 4"/>
          <p:cNvSpPr/>
          <p:nvPr/>
        </p:nvSpPr>
        <p:spPr>
          <a:xfrm>
            <a:off x="401520" y="2843808"/>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2772053"/>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2021年1月1日至202</a:t>
            </a:r>
            <a:r>
              <a:rPr lang="en-US" altLang="zh-CN" sz="1400">
                <a:solidFill>
                  <a:srgbClr val="B08500"/>
                </a:solidFill>
                <a:latin typeface="黑体" panose="02010609060101010101" pitchFamily="49" charset="-122"/>
                <a:ea typeface="黑体" panose="02010609060101010101" pitchFamily="49" charset="-122"/>
              </a:rPr>
              <a:t>2</a:t>
            </a:r>
            <a:r>
              <a:rPr lang="zh-CN" altLang="en-US" sz="1400">
                <a:solidFill>
                  <a:srgbClr val="B08500"/>
                </a:solidFill>
                <a:latin typeface="黑体" panose="02010609060101010101" pitchFamily="49" charset="-122"/>
                <a:ea typeface="黑体" panose="02010609060101010101" pitchFamily="49" charset="-122"/>
              </a:rPr>
              <a:t>年</a:t>
            </a:r>
            <a:r>
              <a:rPr lang="en-US" altLang="zh-CN" sz="1400">
                <a:solidFill>
                  <a:srgbClr val="B08500"/>
                </a:solidFill>
                <a:latin typeface="黑体" panose="02010609060101010101" pitchFamily="49" charset="-122"/>
                <a:ea typeface="黑体" panose="02010609060101010101" pitchFamily="49" charset="-122"/>
              </a:rPr>
              <a:t>12</a:t>
            </a:r>
            <a:r>
              <a:rPr lang="zh-CN" altLang="en-US" sz="1400">
                <a:solidFill>
                  <a:srgbClr val="B08500"/>
                </a:solidFill>
                <a:latin typeface="黑体" panose="02010609060101010101" pitchFamily="49" charset="-122"/>
                <a:ea typeface="黑体" panose="02010609060101010101" pitchFamily="49" charset="-122"/>
              </a:rPr>
              <a:t>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6" name="文本框 5"/>
          <p:cNvSpPr txBox="1"/>
          <p:nvPr/>
        </p:nvSpPr>
        <p:spPr>
          <a:xfrm>
            <a:off x="432000" y="139382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8</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568450"/>
            <a:ext cx="4779645"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减免新能源汽车购置税</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343100" y="139382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9</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568450"/>
            <a:ext cx="4779645"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降低二手车买卖增值税</a:t>
            </a:r>
            <a:endPar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14" name="圆角矩形 13"/>
          <p:cNvSpPr/>
          <p:nvPr/>
        </p:nvSpPr>
        <p:spPr>
          <a:xfrm>
            <a:off x="411680" y="284162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20000" y="2772410"/>
            <a:ext cx="4860000" cy="142240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2023年12月31日前，从事二手车经销的纳税人销售其收购的二手车，由原按照简易办法依3%征收率减按2%征收增值税，改为减按0</a:t>
            </a:r>
            <a:r>
              <a:rPr lang="en-US" altLang="zh-CN" sz="1400">
                <a:solidFill>
                  <a:srgbClr val="AC8200"/>
                </a:solidFill>
                <a:latin typeface="黑体" panose="02010609060101010101" pitchFamily="49" charset="-122"/>
                <a:ea typeface="黑体" panose="02010609060101010101" pitchFamily="49" charset="-122"/>
              </a:rPr>
              <a:t>.</a:t>
            </a:r>
            <a:r>
              <a:rPr lang="zh-CN" altLang="en-US" sz="1400">
                <a:solidFill>
                  <a:srgbClr val="AC8200"/>
                </a:solidFill>
                <a:latin typeface="黑体" panose="02010609060101010101" pitchFamily="49" charset="-122"/>
                <a:ea typeface="黑体" panose="02010609060101010101" pitchFamily="49" charset="-122"/>
              </a:rPr>
              <a:t>5%征收增值税。</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44253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4353243"/>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从事二手车经销的纳税人。</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圆角矩形 1"/>
          <p:cNvSpPr/>
          <p:nvPr/>
        </p:nvSpPr>
        <p:spPr>
          <a:xfrm>
            <a:off x="411680" y="59366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5864860"/>
            <a:ext cx="4860000" cy="142240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纳税人采取“自行判别，申报享受，相关资料留存备查”的方式，通过电子税务局或通过办税服务厅提交增值税纳税申报表享受该政策。</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5"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1520" y="408498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401323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县税务局</a:t>
            </a:r>
            <a:r>
              <a:rPr lang="zh-CN" altLang="en-US" sz="1400">
                <a:solidFill>
                  <a:srgbClr val="AC8200"/>
                </a:solidFill>
                <a:latin typeface="黑体" panose="02010609060101010101" pitchFamily="49" charset="-122"/>
                <a:ea typeface="黑体" panose="02010609060101010101" pitchFamily="49" charset="-122"/>
                <a:sym typeface="+mn-ea"/>
              </a:rPr>
              <a:t>负责该项政策的宣传、落实和解释说明工作。</a:t>
            </a:r>
            <a:endParaRPr lang="zh-CN" altLang="en-US" sz="1400">
              <a:solidFill>
                <a:srgbClr val="AC8200"/>
              </a:solidFill>
              <a:latin typeface="黑体" panose="02010609060101010101" pitchFamily="49" charset="-122"/>
              <a:ea typeface="黑体" panose="02010609060101010101" pitchFamily="49" charset="-122"/>
            </a:endParaRPr>
          </a:p>
          <a:p>
            <a:pPr>
              <a:lnSpc>
                <a:spcPts val="2500"/>
              </a:lnSpc>
            </a:pP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01520" y="532760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5254258"/>
            <a:ext cx="4860000" cy="110172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sz="1400">
                <a:solidFill>
                  <a:srgbClr val="B28600"/>
                </a:solidFill>
                <a:latin typeface="黑体" panose="02010609060101010101" pitchFamily="49" charset="-122"/>
                <a:ea typeface="黑体" panose="02010609060101010101" pitchFamily="49" charset="-122"/>
                <a:sym typeface="+mn-ea"/>
              </a:rPr>
              <a:t>县税务局</a:t>
            </a:r>
            <a:r>
              <a:rPr lang="en-US" altLang="zh-CN" sz="1400">
                <a:solidFill>
                  <a:srgbClr val="B28600"/>
                </a:solidFill>
                <a:latin typeface="黑体" panose="02010609060101010101" pitchFamily="49" charset="-122"/>
                <a:ea typeface="黑体" panose="02010609060101010101" pitchFamily="49" charset="-122"/>
                <a:sym typeface="+mn-ea"/>
              </a:rPr>
              <a:t> 82932424</a:t>
            </a:r>
            <a:endParaRPr lang="en-US" altLang="zh-CN" sz="1400">
              <a:solidFill>
                <a:srgbClr val="B28600"/>
              </a:solidFill>
              <a:latin typeface="黑体" panose="02010609060101010101" pitchFamily="49" charset="-122"/>
              <a:ea typeface="黑体" panose="02010609060101010101" pitchFamily="49" charset="-122"/>
            </a:endParaRPr>
          </a:p>
          <a:p>
            <a:pPr>
              <a:lnSpc>
                <a:spcPts val="2500"/>
              </a:lnSpc>
            </a:pPr>
            <a:endParaRPr lang="en-US" altLang="zh-CN" sz="1400">
              <a:solidFill>
                <a:srgbClr val="B28600"/>
              </a:solidFill>
              <a:latin typeface="黑体" panose="02010609060101010101" pitchFamily="49" charset="-122"/>
              <a:ea typeface="黑体" panose="02010609060101010101" pitchFamily="49" charset="-122"/>
            </a:endParaRPr>
          </a:p>
        </p:txBody>
      </p:sp>
      <p:sp>
        <p:nvSpPr>
          <p:cNvPr id="5" name="圆角矩形 4"/>
          <p:cNvSpPr/>
          <p:nvPr/>
        </p:nvSpPr>
        <p:spPr>
          <a:xfrm>
            <a:off x="401520" y="2843808"/>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2772053"/>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202</a:t>
            </a:r>
            <a:r>
              <a:rPr lang="en-US" altLang="zh-CN" sz="1400">
                <a:solidFill>
                  <a:srgbClr val="B08500"/>
                </a:solidFill>
                <a:latin typeface="黑体" panose="02010609060101010101" pitchFamily="49" charset="-122"/>
                <a:ea typeface="黑体" panose="02010609060101010101" pitchFamily="49" charset="-122"/>
              </a:rPr>
              <a:t>0</a:t>
            </a:r>
            <a:r>
              <a:rPr lang="zh-CN" altLang="en-US" sz="1400">
                <a:solidFill>
                  <a:srgbClr val="B08500"/>
                </a:solidFill>
                <a:latin typeface="黑体" panose="02010609060101010101" pitchFamily="49" charset="-122"/>
                <a:ea typeface="黑体" panose="02010609060101010101" pitchFamily="49" charset="-122"/>
              </a:rPr>
              <a:t>年</a:t>
            </a:r>
            <a:r>
              <a:rPr lang="en-US" altLang="zh-CN" sz="1400">
                <a:solidFill>
                  <a:srgbClr val="B08500"/>
                </a:solidFill>
                <a:latin typeface="黑体" panose="02010609060101010101" pitchFamily="49" charset="-122"/>
                <a:ea typeface="黑体" panose="02010609060101010101" pitchFamily="49" charset="-122"/>
              </a:rPr>
              <a:t>5</a:t>
            </a:r>
            <a:r>
              <a:rPr lang="zh-CN" altLang="en-US" sz="1400">
                <a:solidFill>
                  <a:srgbClr val="B08500"/>
                </a:solidFill>
                <a:latin typeface="黑体" panose="02010609060101010101" pitchFamily="49" charset="-122"/>
                <a:ea typeface="黑体" panose="02010609060101010101" pitchFamily="49" charset="-122"/>
              </a:rPr>
              <a:t>月1日至2023年</a:t>
            </a:r>
            <a:r>
              <a:rPr lang="en-US" altLang="zh-CN" sz="1400">
                <a:solidFill>
                  <a:srgbClr val="B08500"/>
                </a:solidFill>
                <a:latin typeface="黑体" panose="02010609060101010101" pitchFamily="49" charset="-122"/>
                <a:ea typeface="黑体" panose="02010609060101010101" pitchFamily="49" charset="-122"/>
              </a:rPr>
              <a:t>12</a:t>
            </a:r>
            <a:r>
              <a:rPr lang="zh-CN" altLang="en-US" sz="1400">
                <a:solidFill>
                  <a:srgbClr val="B08500"/>
                </a:solidFill>
                <a:latin typeface="黑体" panose="02010609060101010101" pitchFamily="49" charset="-122"/>
                <a:ea typeface="黑体" panose="02010609060101010101" pitchFamily="49" charset="-122"/>
              </a:rPr>
              <a:t>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6" name="文本框 5"/>
          <p:cNvSpPr txBox="1"/>
          <p:nvPr/>
        </p:nvSpPr>
        <p:spPr>
          <a:xfrm>
            <a:off x="343100" y="140335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9</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568450"/>
            <a:ext cx="4779645"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降低二手车买卖增值税</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25031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10</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281430"/>
            <a:ext cx="4779645"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落实国家文旅部旅行社质保金暂退政策</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7920" y="255714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0000" y="248539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落实国家文旅部旅行社质保金暂退政策，暂退额调整为应交纳数额的100%，延长补足质保金期限至2023年3月31日。</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9" name="圆角矩形 8"/>
          <p:cNvSpPr/>
          <p:nvPr/>
        </p:nvSpPr>
        <p:spPr>
          <a:xfrm>
            <a:off x="407920" y="478599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10" name="文本框 14"/>
          <p:cNvSpPr txBox="1"/>
          <p:nvPr/>
        </p:nvSpPr>
        <p:spPr>
          <a:xfrm>
            <a:off x="1620000" y="4714240"/>
            <a:ext cx="4860000" cy="430784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en-US" sz="1400">
                <a:solidFill>
                  <a:srgbClr val="B08500"/>
                </a:solidFill>
                <a:latin typeface="黑体" panose="02010609060101010101" pitchFamily="49" charset="-122"/>
                <a:ea typeface="黑体" panose="02010609060101010101" pitchFamily="49" charset="-122"/>
              </a:rPr>
              <a:t>1.</a:t>
            </a:r>
            <a:r>
              <a:rPr sz="1400">
                <a:solidFill>
                  <a:srgbClr val="B08500"/>
                </a:solidFill>
                <a:latin typeface="黑体" panose="02010609060101010101" pitchFamily="49" charset="-122"/>
                <a:ea typeface="黑体" panose="02010609060101010101" pitchFamily="49" charset="-122"/>
              </a:rPr>
              <a:t>已按照文旅部要求享受暂退保证金政策的旅行社，可申请将暂退比例提高至100%，补足保证金期限延至2023年3月31日</a:t>
            </a:r>
            <a:r>
              <a:rPr lang="zh-CN" sz="1400">
                <a:solidFill>
                  <a:srgbClr val="B08500"/>
                </a:solidFill>
                <a:latin typeface="黑体" panose="02010609060101010101" pitchFamily="49" charset="-122"/>
                <a:ea typeface="黑体" panose="02010609060101010101" pitchFamily="49" charset="-122"/>
              </a:rPr>
              <a:t>。</a:t>
            </a:r>
            <a:endParaRPr sz="1400">
              <a:solidFill>
                <a:srgbClr val="B08500"/>
              </a:solidFill>
              <a:latin typeface="黑体" panose="02010609060101010101" pitchFamily="49" charset="-122"/>
              <a:ea typeface="黑体" panose="02010609060101010101" pitchFamily="49" charset="-122"/>
            </a:endParaRPr>
          </a:p>
          <a:p>
            <a:pPr>
              <a:lnSpc>
                <a:spcPts val="2500"/>
              </a:lnSpc>
            </a:pPr>
            <a:r>
              <a:rPr lang="en-US" sz="1400">
                <a:solidFill>
                  <a:srgbClr val="B08500"/>
                </a:solidFill>
                <a:latin typeface="黑体" panose="02010609060101010101" pitchFamily="49" charset="-122"/>
                <a:ea typeface="黑体" panose="02010609060101010101" pitchFamily="49" charset="-122"/>
              </a:rPr>
              <a:t>2.</a:t>
            </a:r>
            <a:r>
              <a:rPr sz="1400">
                <a:solidFill>
                  <a:srgbClr val="B08500"/>
                </a:solidFill>
                <a:latin typeface="黑体" panose="02010609060101010101" pitchFamily="49" charset="-122"/>
                <a:ea typeface="黑体" panose="02010609060101010101" pitchFamily="49" charset="-122"/>
              </a:rPr>
              <a:t>2021年10月19日至2022年4月11日（含当日）期间全国所有已依法交纳保证金、领取旅行社业务经营许可证的旅行社，提出暂退保证金申请的，暂退标准可为应交纳数额的100%，补足保证金期限为2023年3月31日</a:t>
            </a:r>
            <a:r>
              <a:rPr lang="zh-CN" sz="1400">
                <a:solidFill>
                  <a:srgbClr val="B08500"/>
                </a:solidFill>
                <a:latin typeface="黑体" panose="02010609060101010101" pitchFamily="49" charset="-122"/>
                <a:ea typeface="黑体" panose="02010609060101010101" pitchFamily="49" charset="-122"/>
              </a:rPr>
              <a:t>。</a:t>
            </a:r>
            <a:endParaRPr sz="1400">
              <a:solidFill>
                <a:srgbClr val="B08500"/>
              </a:solidFill>
              <a:latin typeface="黑体" panose="02010609060101010101" pitchFamily="49" charset="-122"/>
              <a:ea typeface="黑体" panose="02010609060101010101" pitchFamily="49" charset="-122"/>
            </a:endParaRPr>
          </a:p>
          <a:p>
            <a:pPr>
              <a:lnSpc>
                <a:spcPts val="2500"/>
              </a:lnSpc>
            </a:pPr>
            <a:r>
              <a:rPr lang="en-US" sz="1400">
                <a:solidFill>
                  <a:srgbClr val="B08500"/>
                </a:solidFill>
                <a:latin typeface="黑体" panose="02010609060101010101" pitchFamily="49" charset="-122"/>
                <a:ea typeface="黑体" panose="02010609060101010101" pitchFamily="49" charset="-122"/>
              </a:rPr>
              <a:t>3.</a:t>
            </a:r>
            <a:r>
              <a:rPr sz="1400">
                <a:solidFill>
                  <a:srgbClr val="B08500"/>
                </a:solidFill>
                <a:latin typeface="黑体" panose="02010609060101010101" pitchFamily="49" charset="-122"/>
                <a:ea typeface="黑体" panose="02010609060101010101" pitchFamily="49" charset="-122"/>
              </a:rPr>
              <a:t>2022年4月12日（含当日）以后取得旅行社业务经营许可证的旅行社，可申请暂缓交纳保证金，补足保证金期限为2023年3月31日</a:t>
            </a:r>
            <a:r>
              <a:rPr lang="zh-CN" sz="1400">
                <a:solidFill>
                  <a:srgbClr val="B08500"/>
                </a:solidFill>
                <a:latin typeface="黑体" panose="02010609060101010101" pitchFamily="49" charset="-122"/>
                <a:ea typeface="黑体" panose="02010609060101010101" pitchFamily="49" charset="-122"/>
              </a:rPr>
              <a:t>。</a:t>
            </a:r>
            <a:endParaRPr sz="1400">
              <a:solidFill>
                <a:srgbClr val="B08500"/>
              </a:solidFill>
              <a:latin typeface="黑体" panose="02010609060101010101" pitchFamily="49" charset="-122"/>
              <a:ea typeface="黑体" panose="02010609060101010101" pitchFamily="49" charset="-122"/>
            </a:endParaRPr>
          </a:p>
          <a:p>
            <a:pPr>
              <a:lnSpc>
                <a:spcPts val="2500"/>
              </a:lnSpc>
            </a:pPr>
            <a:r>
              <a:rPr lang="en-US" sz="1400">
                <a:solidFill>
                  <a:srgbClr val="B08500"/>
                </a:solidFill>
                <a:latin typeface="黑体" panose="02010609060101010101" pitchFamily="49" charset="-122"/>
                <a:ea typeface="黑体" panose="02010609060101010101" pitchFamily="49" charset="-122"/>
              </a:rPr>
              <a:t>4.</a:t>
            </a:r>
            <a:r>
              <a:rPr lang="zh-CN" altLang="en-US" sz="1400">
                <a:solidFill>
                  <a:srgbClr val="B08500"/>
                </a:solidFill>
                <a:latin typeface="黑体" panose="02010609060101010101" pitchFamily="49" charset="-122"/>
                <a:ea typeface="黑体" panose="02010609060101010101" pitchFamily="49" charset="-122"/>
              </a:rPr>
              <a:t>县</a:t>
            </a:r>
            <a:r>
              <a:rPr sz="1400">
                <a:solidFill>
                  <a:srgbClr val="B08500"/>
                </a:solidFill>
                <a:latin typeface="黑体" panose="02010609060101010101" pitchFamily="49" charset="-122"/>
                <a:ea typeface="黑体" panose="02010609060101010101" pitchFamily="49" charset="-122"/>
              </a:rPr>
              <a:t>级文化和旅游部门指导和督促相关旅行社企业在全国旅游监管服务平台及时完成保证金信息变更和备案工作。</a:t>
            </a:r>
            <a:endParaRPr sz="1400">
              <a:solidFill>
                <a:srgbClr val="B08500"/>
              </a:solidFill>
              <a:latin typeface="黑体" panose="02010609060101010101" pitchFamily="49" charset="-122"/>
              <a:ea typeface="黑体" panose="02010609060101010101" pitchFamily="49" charset="-122"/>
            </a:endParaRPr>
          </a:p>
        </p:txBody>
      </p:sp>
      <p:sp>
        <p:nvSpPr>
          <p:cNvPr id="11" name="圆角矩形 10"/>
          <p:cNvSpPr/>
          <p:nvPr/>
        </p:nvSpPr>
        <p:spPr>
          <a:xfrm>
            <a:off x="407920" y="370649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12" name="文本框 16"/>
          <p:cNvSpPr txBox="1"/>
          <p:nvPr/>
        </p:nvSpPr>
        <p:spPr>
          <a:xfrm>
            <a:off x="1620000" y="3633153"/>
            <a:ext cx="4860000" cy="110172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所有已依法交纳保证金、领取旅行社业务经营许可证的旅行社。</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25031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10</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281430"/>
            <a:ext cx="4779645"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落实国家文旅部旅行社质保金暂退政策</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3" name="圆角矩形 12"/>
          <p:cNvSpPr/>
          <p:nvPr/>
        </p:nvSpPr>
        <p:spPr>
          <a:xfrm>
            <a:off x="407920" y="410019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4027170"/>
            <a:ext cx="4860000" cy="142240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县文化广电和旅游局</a:t>
            </a:r>
            <a:r>
              <a:rPr lang="zh-CN" altLang="en-US" sz="1400">
                <a:solidFill>
                  <a:srgbClr val="AC8200"/>
                </a:solidFill>
                <a:latin typeface="黑体" panose="02010609060101010101" pitchFamily="49" charset="-122"/>
                <a:ea typeface="黑体" panose="02010609060101010101" pitchFamily="49" charset="-122"/>
                <a:sym typeface="+mn-ea"/>
              </a:rPr>
              <a:t>负责该项政策的宣传、落实和解释说明工作。</a:t>
            </a:r>
            <a:endParaRPr lang="zh-CN" altLang="en-US" sz="1400">
              <a:solidFill>
                <a:srgbClr val="AC8200"/>
              </a:solidFill>
              <a:latin typeface="黑体" panose="02010609060101010101" pitchFamily="49" charset="-122"/>
              <a:ea typeface="黑体" panose="02010609060101010101" pitchFamily="49" charset="-122"/>
            </a:endParaRPr>
          </a:p>
          <a:p>
            <a:pPr>
              <a:lnSpc>
                <a:spcPts val="2500"/>
              </a:lnSpc>
            </a:pPr>
            <a:endParaRPr lang="zh-CN" altLang="en-US" sz="1400">
              <a:solidFill>
                <a:srgbClr val="AC8200"/>
              </a:solidFill>
              <a:latin typeface="黑体" panose="02010609060101010101" pitchFamily="49" charset="-122"/>
              <a:ea typeface="黑体" panose="02010609060101010101" pitchFamily="49" charset="-122"/>
            </a:endParaRPr>
          </a:p>
        </p:txBody>
      </p:sp>
      <p:sp>
        <p:nvSpPr>
          <p:cNvPr id="15" name="圆角矩形 14"/>
          <p:cNvSpPr/>
          <p:nvPr/>
        </p:nvSpPr>
        <p:spPr>
          <a:xfrm>
            <a:off x="407920" y="271526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264350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2022年4月12日至2023年3月31日。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17" name="圆角矩形 16"/>
          <p:cNvSpPr/>
          <p:nvPr/>
        </p:nvSpPr>
        <p:spPr>
          <a:xfrm>
            <a:off x="407920" y="564578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5572443"/>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sym typeface="+mn-ea"/>
              </a:rPr>
              <a:t>县文化广电和旅游局</a:t>
            </a:r>
            <a:r>
              <a:rPr lang="en-US" altLang="zh-CN" sz="1400">
                <a:solidFill>
                  <a:srgbClr val="AC8200"/>
                </a:solidFill>
                <a:latin typeface="黑体" panose="02010609060101010101" pitchFamily="49" charset="-122"/>
                <a:ea typeface="黑体" panose="02010609060101010101" pitchFamily="49" charset="-122"/>
                <a:sym typeface="+mn-ea"/>
              </a:rPr>
              <a:t> 82931261</a:t>
            </a:r>
            <a:endParaRPr lang="en-US" altLang="zh-CN" sz="1400">
              <a:solidFill>
                <a:srgbClr val="AC8200"/>
              </a:solidFill>
              <a:latin typeface="黑体" panose="02010609060101010101" pitchFamily="49" charset="-122"/>
              <a:ea typeface="黑体" panose="02010609060101010101" pitchFamily="49" charset="-122"/>
              <a:sym typeface="+mn-ea"/>
            </a:endParaRPr>
          </a:p>
        </p:txBody>
      </p:sp>
      <p:sp>
        <p:nvSpPr>
          <p:cNvPr id="2"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11680" y="126047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a:t>
            </a:r>
            <a:endParaRPr lang="en-US" altLang="zh-CN" sz="6000" b="1" noProof="1">
              <a:gradFill>
                <a:gsLst>
                  <a:gs pos="0">
                    <a:srgbClr val="FECF40"/>
                  </a:gs>
                  <a:gs pos="3000">
                    <a:srgbClr val="846C21"/>
                  </a:gs>
                </a:gsLst>
                <a:lin ang="5400000" scaled="0"/>
              </a:gradFill>
              <a:highlight>
                <a:srgbClr val="00FFFF"/>
              </a:highlight>
            </a:endParaRPr>
          </a:p>
        </p:txBody>
      </p:sp>
      <p:sp>
        <p:nvSpPr>
          <p:cNvPr id="7" name="文本框 6"/>
          <p:cNvSpPr txBox="1"/>
          <p:nvPr/>
        </p:nvSpPr>
        <p:spPr>
          <a:xfrm>
            <a:off x="1608455" y="1486535"/>
            <a:ext cx="4796155"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降低市场主体生产经营成本</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4" name="圆角矩形 13"/>
          <p:cNvSpPr/>
          <p:nvPr/>
        </p:nvSpPr>
        <p:spPr>
          <a:xfrm>
            <a:off x="411680" y="258762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19885" y="2587625"/>
            <a:ext cx="4860000" cy="174307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indent="0" algn="l">
              <a:lnSpc>
                <a:spcPts val="2500"/>
              </a:lnSpc>
            </a:pPr>
            <a:r>
              <a:rPr lang="zh-CN" altLang="en-US" sz="1400">
                <a:solidFill>
                  <a:srgbClr val="AC8200"/>
                </a:solidFill>
                <a:latin typeface="黑体" panose="02010609060101010101" pitchFamily="49" charset="-122"/>
                <a:ea typeface="黑体" panose="02010609060101010101" pitchFamily="49" charset="-122"/>
              </a:rPr>
              <a:t>全面落实对受疫情影响暂时出现生产经营困难的小微企业和个体工商户用水、用电、用气“欠费不停供”政策，设立6个月的费用缓缴期，并可根据我市实际情况进一步延长，缓缴期间免收欠费滞纳金。</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01520" y="459613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19885" y="4594860"/>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rPr>
              <a:t>受疫情影响暂时出现生产经营困难的小微企业和个体工商户。</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圆角矩形 1"/>
          <p:cNvSpPr/>
          <p:nvPr/>
        </p:nvSpPr>
        <p:spPr>
          <a:xfrm>
            <a:off x="404695" y="616331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585710" y="6163310"/>
            <a:ext cx="4860000" cy="2384425"/>
          </a:xfrm>
          <a:prstGeom prst="rect">
            <a:avLst/>
          </a:prstGeom>
          <a:noFill/>
          <a:ln w="9525">
            <a:noFill/>
          </a:ln>
        </p:spPr>
        <p:txBody>
          <a:bodyPr wrap="square" anchor="t" anchorCtr="0">
            <a:spAutoFit/>
          </a:bodyPr>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gn="l">
              <a:lnSpc>
                <a:spcPts val="2500"/>
              </a:lnSpc>
            </a:pPr>
            <a:r>
              <a:rPr lang="en-US" altLang="zh-CN" sz="1400">
                <a:solidFill>
                  <a:srgbClr val="B08500"/>
                </a:solidFill>
                <a:latin typeface="黑体" panose="02010609060101010101" pitchFamily="49" charset="-122"/>
                <a:ea typeface="黑体" panose="02010609060101010101" pitchFamily="49" charset="-122"/>
              </a:rPr>
              <a:t>1.</a:t>
            </a:r>
            <a:r>
              <a:rPr lang="zh-CN" altLang="en-US" sz="1400">
                <a:solidFill>
                  <a:srgbClr val="B08500"/>
                </a:solidFill>
                <a:latin typeface="黑体" panose="02010609060101010101" pitchFamily="49" charset="-122"/>
                <a:ea typeface="黑体" panose="02010609060101010101" pitchFamily="49" charset="-122"/>
              </a:rPr>
              <a:t>用水、用气：小微企业和个体工商户提供的申请及相关证明材料，符合要求的及时给予办理。经审批后，供水由辖区水费收取单位告知申请用户；供气由</a:t>
            </a:r>
            <a:r>
              <a:rPr lang="zh-CN" altLang="en-US" sz="1400">
                <a:solidFill>
                  <a:srgbClr val="B28600"/>
                </a:solidFill>
                <a:latin typeface="黑体" panose="02010609060101010101" pitchFamily="49" charset="-122"/>
                <a:ea typeface="黑体" panose="02010609060101010101" pitchFamily="49" charset="-122"/>
                <a:sym typeface="+mn-ea"/>
              </a:rPr>
              <a:t>住房和城乡建设局</a:t>
            </a:r>
            <a:r>
              <a:rPr lang="zh-CN" altLang="en-US" sz="1400">
                <a:solidFill>
                  <a:srgbClr val="B08500"/>
                </a:solidFill>
                <a:latin typeface="黑体" panose="02010609060101010101" pitchFamily="49" charset="-122"/>
                <a:ea typeface="黑体" panose="02010609060101010101" pitchFamily="49" charset="-122"/>
              </a:rPr>
              <a:t>告知申请用户。</a:t>
            </a:r>
            <a:endParaRPr lang="zh-CN" altLang="en-US" sz="1400">
              <a:solidFill>
                <a:srgbClr val="B08500"/>
              </a:solidFill>
              <a:latin typeface="黑体" panose="02010609060101010101" pitchFamily="49" charset="-122"/>
              <a:ea typeface="黑体" panose="02010609060101010101" pitchFamily="49" charset="-122"/>
            </a:endParaRPr>
          </a:p>
          <a:p>
            <a:pPr>
              <a:lnSpc>
                <a:spcPts val="2500"/>
              </a:lnSpc>
            </a:pPr>
            <a:r>
              <a:rPr lang="en-US" altLang="zh-CN" sz="1400">
                <a:solidFill>
                  <a:srgbClr val="B08500"/>
                </a:solidFill>
                <a:latin typeface="黑体" panose="02010609060101010101" pitchFamily="49" charset="-122"/>
                <a:ea typeface="黑体" panose="02010609060101010101" pitchFamily="49" charset="-122"/>
              </a:rPr>
              <a:t>2.</a:t>
            </a:r>
            <a:r>
              <a:rPr lang="zh-CN" altLang="en-US" sz="1400">
                <a:solidFill>
                  <a:srgbClr val="B08500"/>
                </a:solidFill>
                <a:latin typeface="黑体" panose="02010609060101010101" pitchFamily="49" charset="-122"/>
                <a:ea typeface="黑体" panose="02010609060101010101" pitchFamily="49" charset="-122"/>
              </a:rPr>
              <a:t>用电：向用户所在的供电单位申请，具体材料及流程按照主管部门要求办理。</a:t>
            </a:r>
            <a:endParaRPr lang="zh-CN" altLang="en-US" sz="1400">
              <a:solidFill>
                <a:srgbClr val="B08500"/>
              </a:solidFill>
              <a:latin typeface="黑体" panose="02010609060101010101" pitchFamily="49" charset="-122"/>
              <a:ea typeface="黑体"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343100" y="113411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11</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359535"/>
            <a:ext cx="4779645" cy="521970"/>
          </a:xfrm>
          <a:prstGeom prst="rect">
            <a:avLst/>
          </a:prstGeom>
          <a:noFill/>
        </p:spPr>
        <p:txBody>
          <a:bodyPr wrap="square" rtlCol="0">
            <a:spAutoFit/>
          </a:bodyPr>
          <a:lstStyle/>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降低</a:t>
            </a:r>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餐饮</a:t>
            </a:r>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企业经营成本</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7920" y="227330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0000" y="2181225"/>
            <a:ext cx="4860000" cy="142240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鼓励、引导在我市开展业务的外卖等互联网平台企业出台针对性措施，进一步下调餐饮业商户服务费标准，降低餐饮企业经营成本。</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9" name="圆角矩形 8"/>
          <p:cNvSpPr/>
          <p:nvPr/>
        </p:nvSpPr>
        <p:spPr>
          <a:xfrm>
            <a:off x="407920" y="468693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10" name="文本框 14"/>
          <p:cNvSpPr txBox="1"/>
          <p:nvPr/>
        </p:nvSpPr>
        <p:spPr>
          <a:xfrm>
            <a:off x="1620000" y="4625340"/>
            <a:ext cx="4860000" cy="142240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采取召开座谈会、调研走访等多种形式，与市相关部门加强协作，积极鼓励、引导各外卖配送平台企业下调餐饮业商户服务费标准。</a:t>
            </a:r>
            <a:endParaRPr sz="1400">
              <a:solidFill>
                <a:srgbClr val="B08500"/>
              </a:solidFill>
              <a:latin typeface="黑体" panose="02010609060101010101" pitchFamily="49" charset="-122"/>
              <a:ea typeface="黑体" panose="02010609060101010101" pitchFamily="49" charset="-122"/>
            </a:endParaRPr>
          </a:p>
        </p:txBody>
      </p:sp>
      <p:sp>
        <p:nvSpPr>
          <p:cNvPr id="11" name="圆角矩形 10"/>
          <p:cNvSpPr/>
          <p:nvPr/>
        </p:nvSpPr>
        <p:spPr>
          <a:xfrm>
            <a:off x="407920" y="367919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12" name="文本框 16"/>
          <p:cNvSpPr txBox="1"/>
          <p:nvPr/>
        </p:nvSpPr>
        <p:spPr>
          <a:xfrm>
            <a:off x="1620000" y="3616008"/>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在我县开展业务的外卖互联网平台企业。</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15" name="圆角矩形 14"/>
          <p:cNvSpPr/>
          <p:nvPr/>
        </p:nvSpPr>
        <p:spPr>
          <a:xfrm>
            <a:off x="407920" y="598868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5998845"/>
            <a:ext cx="4860000" cy="781050"/>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B08500"/>
                </a:solidFill>
                <a:latin typeface="黑体" panose="02010609060101010101" pitchFamily="49" charset="-122"/>
                <a:ea typeface="黑体" panose="02010609060101010101" pitchFamily="49" charset="-122"/>
              </a:rPr>
              <a:t> </a:t>
            </a:r>
            <a:r>
              <a:rPr lang="en-US" altLang="zh-CN" sz="1400">
                <a:solidFill>
                  <a:srgbClr val="B08500"/>
                </a:solidFill>
                <a:latin typeface="黑体" panose="02010609060101010101" pitchFamily="49" charset="-122"/>
                <a:ea typeface="黑体" panose="02010609060101010101" pitchFamily="49" charset="-122"/>
              </a:rPr>
              <a:t>2022</a:t>
            </a:r>
            <a:r>
              <a:rPr lang="zh-CN" altLang="en-US" sz="1400">
                <a:solidFill>
                  <a:srgbClr val="B08500"/>
                </a:solidFill>
                <a:latin typeface="黑体" panose="02010609060101010101" pitchFamily="49" charset="-122"/>
                <a:ea typeface="黑体" panose="02010609060101010101" pitchFamily="49" charset="-122"/>
              </a:rPr>
              <a:t>年</a:t>
            </a:r>
            <a:r>
              <a:rPr lang="en-US" altLang="zh-CN" sz="1400">
                <a:solidFill>
                  <a:srgbClr val="B08500"/>
                </a:solidFill>
                <a:latin typeface="黑体" panose="02010609060101010101" pitchFamily="49" charset="-122"/>
                <a:ea typeface="黑体" panose="02010609060101010101" pitchFamily="49" charset="-122"/>
              </a:rPr>
              <a:t>6</a:t>
            </a:r>
            <a:r>
              <a:rPr lang="zh-CN" altLang="en-US" sz="1400">
                <a:solidFill>
                  <a:srgbClr val="B08500"/>
                </a:solidFill>
                <a:latin typeface="黑体" panose="02010609060101010101" pitchFamily="49" charset="-122"/>
                <a:ea typeface="黑体" panose="02010609060101010101" pitchFamily="49" charset="-122"/>
              </a:rPr>
              <a:t>月</a:t>
            </a:r>
            <a:r>
              <a:rPr lang="en-US" altLang="zh-CN" sz="1400">
                <a:solidFill>
                  <a:srgbClr val="B08500"/>
                </a:solidFill>
                <a:latin typeface="黑体" panose="02010609060101010101" pitchFamily="49" charset="-122"/>
                <a:ea typeface="黑体" panose="02010609060101010101" pitchFamily="49" charset="-122"/>
              </a:rPr>
              <a:t>22</a:t>
            </a:r>
            <a:r>
              <a:rPr lang="zh-CN" altLang="en-US" sz="1400">
                <a:solidFill>
                  <a:srgbClr val="B08500"/>
                </a:solidFill>
                <a:latin typeface="黑体" panose="02010609060101010101" pitchFamily="49" charset="-122"/>
                <a:ea typeface="黑体" panose="02010609060101010101" pitchFamily="49" charset="-122"/>
              </a:rPr>
              <a:t>日</a:t>
            </a:r>
            <a:r>
              <a:rPr lang="zh-CN" altLang="en-US" sz="1400">
                <a:solidFill>
                  <a:srgbClr val="B08500"/>
                </a:solidFill>
                <a:latin typeface="黑体" panose="02010609060101010101" pitchFamily="49" charset="-122"/>
                <a:ea typeface="黑体" panose="02010609060101010101" pitchFamily="49" charset="-122"/>
              </a:rPr>
              <a:t>至2022年12月31日。</a:t>
            </a:r>
            <a:endParaRPr lang="zh-CN" altLang="en-US" sz="1400">
              <a:solidFill>
                <a:srgbClr val="B08500"/>
              </a:solidFill>
              <a:latin typeface="黑体" panose="02010609060101010101" pitchFamily="49" charset="-122"/>
              <a:ea typeface="黑体" panose="02010609060101010101" pitchFamily="49" charset="-122"/>
            </a:endParaRPr>
          </a:p>
        </p:txBody>
      </p:sp>
      <p:sp>
        <p:nvSpPr>
          <p:cNvPr id="13" name="圆角矩形 12"/>
          <p:cNvSpPr/>
          <p:nvPr/>
        </p:nvSpPr>
        <p:spPr>
          <a:xfrm>
            <a:off x="407920" y="6997700"/>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6934835"/>
            <a:ext cx="4860000" cy="1101725"/>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altLang="en-US" sz="1400">
                <a:solidFill>
                  <a:srgbClr val="AC8200"/>
                </a:solidFill>
                <a:latin typeface="黑体" panose="02010609060101010101" pitchFamily="49" charset="-122"/>
                <a:ea typeface="黑体" panose="02010609060101010101" pitchFamily="49" charset="-122"/>
              </a:rPr>
              <a:t>县发改局（商务）牵头，协调市场监督管理局等部门共同推动。</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7" name="圆角矩形 16"/>
          <p:cNvSpPr/>
          <p:nvPr/>
        </p:nvSpPr>
        <p:spPr>
          <a:xfrm>
            <a:off x="407920" y="8037195"/>
            <a:ext cx="864000" cy="8640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8015288"/>
            <a:ext cx="4860000" cy="781050"/>
          </a:xfrm>
          <a:prstGeom prst="rect">
            <a:avLst/>
          </a:prstGeom>
          <a:noFill/>
          <a:ln w="9525">
            <a:noFill/>
          </a:ln>
        </p:spPr>
        <p:txBody>
          <a:bodyPr wrap="square" anchor="t" anchorCtr="0">
            <a:spAutoFit/>
          </a:bodyPr>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sz="1400">
                <a:solidFill>
                  <a:srgbClr val="B28600"/>
                </a:solidFill>
                <a:latin typeface="黑体" panose="02010609060101010101" pitchFamily="49" charset="-122"/>
                <a:ea typeface="黑体" panose="02010609060101010101" pitchFamily="49" charset="-122"/>
              </a:rPr>
              <a:t>县发改局（商务）</a:t>
            </a:r>
            <a:r>
              <a:rPr lang="en-US" altLang="zh-CN" sz="1400">
                <a:solidFill>
                  <a:srgbClr val="B28600"/>
                </a:solidFill>
                <a:latin typeface="黑体" panose="02010609060101010101" pitchFamily="49" charset="-122"/>
                <a:ea typeface="黑体" panose="02010609060101010101" pitchFamily="49" charset="-122"/>
              </a:rPr>
              <a:t>82911431</a:t>
            </a:r>
            <a:endParaRPr lang="en-US" altLang="zh-CN" sz="1400">
              <a:solidFill>
                <a:srgbClr val="B28600"/>
              </a:solidFill>
              <a:latin typeface="黑体" panose="02010609060101010101" pitchFamily="49" charset="-122"/>
              <a:ea typeface="黑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5330" y="406654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8890" y="3994785"/>
            <a:ext cx="4860000" cy="206375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适用对象</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x-none" sz="1400">
                <a:solidFill>
                  <a:srgbClr val="B08500"/>
                </a:solidFill>
                <a:latin typeface="黑体" panose="02010609060101010101" pitchFamily="49" charset="-122"/>
                <a:ea typeface="黑体" panose="02010609060101010101" pitchFamily="49" charset="-122"/>
              </a:rPr>
              <a:t>运输的物资属“重点物资”的，“重点物资”包括：疫情防控医用物资、能源物资、居民日常生活必须品（含日用品）、农业生产资料、农产品、农产品加工原料及加工品等物资、工业企业及其关键配套企业的生产物资、邮政快递类物资。</a:t>
            </a:r>
            <a:endParaRPr lang="x-none" sz="1400">
              <a:solidFill>
                <a:srgbClr val="B08500"/>
              </a:solidFill>
              <a:latin typeface="黑体" panose="02010609060101010101" pitchFamily="49" charset="-122"/>
              <a:ea typeface="黑体" panose="02010609060101010101" pitchFamily="49" charset="-122"/>
            </a:endParaRPr>
          </a:p>
        </p:txBody>
      </p:sp>
      <p:sp>
        <p:nvSpPr>
          <p:cNvPr id="16" name="圆角矩形 15"/>
          <p:cNvSpPr/>
          <p:nvPr/>
        </p:nvSpPr>
        <p:spPr>
          <a:xfrm>
            <a:off x="405330" y="234061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8890" y="2238058"/>
            <a:ext cx="4860000" cy="174307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政策内容</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x-none" altLang="zh-CN" sz="1400">
                <a:solidFill>
                  <a:srgbClr val="B28600"/>
                </a:solidFill>
                <a:latin typeface="黑体" panose="02010609060101010101" pitchFamily="49" charset="-122"/>
                <a:ea typeface="黑体" panose="02010609060101010101" pitchFamily="49" charset="-122"/>
              </a:rPr>
              <a:t>驾驶员下载并实名注册APP后，APP会根据收发货单位填报的信息，为驾驶员自动匹配对应运输任务的通行证。如有疑问可根据APP提示向属地市、县具有核发职责的相关部门咨询。审核通过后可通过APP线上获取通行证。</a:t>
            </a:r>
            <a:endParaRPr lang="x-none" altLang="zh-CN" sz="1400">
              <a:solidFill>
                <a:srgbClr val="B28600"/>
              </a:solidFill>
              <a:latin typeface="黑体" panose="02010609060101010101" pitchFamily="49" charset="-122"/>
              <a:ea typeface="黑体" panose="02010609060101010101" pitchFamily="49" charset="-122"/>
            </a:endParaRPr>
          </a:p>
        </p:txBody>
      </p:sp>
      <p:sp>
        <p:nvSpPr>
          <p:cNvPr id="6" name="文本框 5"/>
          <p:cNvSpPr txBox="1"/>
          <p:nvPr/>
        </p:nvSpPr>
        <p:spPr>
          <a:xfrm>
            <a:off x="346275" y="111633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12</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94600" y="1362710"/>
            <a:ext cx="4779645" cy="521970"/>
          </a:xfrm>
          <a:prstGeom prst="rect">
            <a:avLst/>
          </a:prstGeom>
          <a:noFill/>
        </p:spPr>
        <p:txBody>
          <a:bodyPr wrap="square" rtlCol="0">
            <a:spAutoFit/>
          </a:bodyPr>
          <a:lstStyle/>
          <a:p>
            <a:r>
              <a:rPr 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实现</a:t>
            </a:r>
            <a:r>
              <a:rPr lang="en-US" alt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APP</a:t>
            </a:r>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线上获取</a:t>
            </a:r>
            <a:r>
              <a:rPr 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车辆通行证</a:t>
            </a:r>
            <a:endParaRPr 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5330" y="58858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8890" y="5813425"/>
            <a:ext cx="4860000" cy="1743075"/>
          </a:xfrm>
          <a:prstGeom prst="rect">
            <a:avLst/>
          </a:prstGeom>
          <a:noFill/>
          <a:ln w="9525">
            <a:noFill/>
          </a:ln>
        </p:spPr>
        <p:txBody>
          <a:bodyPr wrap="square" anchor="t" anchorCtr="0">
            <a:spAutoFit/>
          </a:bodyPr>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通行证实行线上无接触办理。有办理“通行证”需求的收发货单位，下载并注册“运证通”APP后，利用APP按照用户操作指南，根据物资类别向属地市、县具有审核职能的相关部门提出申请。</a:t>
            </a:r>
            <a:endParaRPr sz="1400">
              <a:solidFill>
                <a:srgbClr val="B08500"/>
              </a:solidFill>
              <a:latin typeface="黑体" panose="02010609060101010101" pitchFamily="49" charset="-122"/>
              <a:ea typeface="黑体" panose="02010609060101010101" pitchFamily="49" charset="-122"/>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2" name="圆角矩形 1"/>
          <p:cNvSpPr/>
          <p:nvPr/>
        </p:nvSpPr>
        <p:spPr>
          <a:xfrm>
            <a:off x="405330" y="761809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8890" y="7578090"/>
            <a:ext cx="4860000" cy="781050"/>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B08500"/>
                </a:solidFill>
                <a:latin typeface="黑体" panose="02010609060101010101" pitchFamily="49" charset="-122"/>
                <a:ea typeface="黑体" panose="02010609060101010101" pitchFamily="49" charset="-122"/>
                <a:sym typeface="+mn-ea"/>
              </a:rPr>
              <a:t>长期推进</a:t>
            </a:r>
            <a:r>
              <a:rPr sz="1400">
                <a:solidFill>
                  <a:srgbClr val="B08500"/>
                </a:solidFill>
                <a:latin typeface="黑体" panose="02010609060101010101" pitchFamily="49" charset="-122"/>
                <a:ea typeface="黑体" panose="02010609060101010101" pitchFamily="49" charset="-122"/>
                <a:sym typeface="+mn-ea"/>
              </a:rPr>
              <a:t>。</a:t>
            </a:r>
            <a:endParaRPr lang="zh-CN" altLang="en-US" sz="1400">
              <a:solidFill>
                <a:srgbClr val="B08500"/>
              </a:solidFill>
              <a:latin typeface="黑体" panose="02010609060101010101" pitchFamily="49" charset="-122"/>
              <a:ea typeface="黑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2790" y="228473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37665" y="2212975"/>
            <a:ext cx="4860000" cy="334581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sz="1400">
                <a:solidFill>
                  <a:srgbClr val="AC8200"/>
                </a:solidFill>
                <a:latin typeface="黑体" panose="02010609060101010101" pitchFamily="49" charset="-122"/>
                <a:ea typeface="黑体" panose="02010609060101010101" pitchFamily="49" charset="-122"/>
              </a:rPr>
              <a:t>发展改革</a:t>
            </a:r>
            <a:r>
              <a:rPr sz="1400">
                <a:solidFill>
                  <a:srgbClr val="AC8200"/>
                </a:solidFill>
                <a:latin typeface="黑体" panose="02010609060101010101" pitchFamily="49" charset="-122"/>
                <a:ea typeface="黑体" panose="02010609060101010101" pitchFamily="49" charset="-122"/>
              </a:rPr>
              <a:t>部门负责核发煤炭、燃油、天然气等能源物资通行证；工信部门负责核发工业企业及其关键配套企业的生产物资《通行证》；公安部门负责核发公安领域的物资通行证；交通运输部门负责核发交通运输领域的物资通行证；农业农村部门负责核发农业生产资料、农产品、农产品加工原料及加工品等物资通行证；商务部门负责核发居民日常生活的必需品（含日用品）物资通行证</a:t>
            </a:r>
            <a:r>
              <a:rPr sz="1400">
                <a:solidFill>
                  <a:srgbClr val="AC8200"/>
                </a:solidFill>
                <a:latin typeface="黑体" panose="02010609060101010101" pitchFamily="49" charset="-122"/>
                <a:ea typeface="黑体" panose="02010609060101010101" pitchFamily="49" charset="-122"/>
                <a:sym typeface="+mn-ea"/>
              </a:rPr>
              <a:t>；</a:t>
            </a:r>
            <a:r>
              <a:rPr sz="1400">
                <a:solidFill>
                  <a:srgbClr val="AC8200"/>
                </a:solidFill>
                <a:latin typeface="黑体" panose="02010609060101010101" pitchFamily="49" charset="-122"/>
                <a:ea typeface="黑体" panose="02010609060101010101" pitchFamily="49" charset="-122"/>
              </a:rPr>
              <a:t>卫健部门负责核发疫情防控、医用物资等物资通行证</a:t>
            </a:r>
            <a:r>
              <a:rPr sz="1400">
                <a:solidFill>
                  <a:srgbClr val="AC8200"/>
                </a:solidFill>
                <a:latin typeface="黑体" panose="02010609060101010101" pitchFamily="49" charset="-122"/>
                <a:ea typeface="黑体" panose="02010609060101010101" pitchFamily="49" charset="-122"/>
                <a:sym typeface="+mn-ea"/>
              </a:rPr>
              <a:t>；</a:t>
            </a:r>
            <a:r>
              <a:rPr sz="1400">
                <a:solidFill>
                  <a:srgbClr val="AC8200"/>
                </a:solidFill>
                <a:latin typeface="黑体" panose="02010609060101010101" pitchFamily="49" charset="-122"/>
                <a:ea typeface="黑体" panose="02010609060101010101" pitchFamily="49" charset="-122"/>
              </a:rPr>
              <a:t>邮政管理部门负责核发邮政快递类物资通行证。</a:t>
            </a:r>
            <a:endParaRPr sz="1400">
              <a:solidFill>
                <a:srgbClr val="AC8200"/>
              </a:solidFill>
              <a:latin typeface="黑体" panose="02010609060101010101" pitchFamily="49" charset="-122"/>
              <a:ea typeface="黑体" panose="02010609060101010101" pitchFamily="49" charset="-122"/>
            </a:endParaRPr>
          </a:p>
        </p:txBody>
      </p:sp>
      <p:sp>
        <p:nvSpPr>
          <p:cNvPr id="6" name="文本框 5"/>
          <p:cNvSpPr txBox="1"/>
          <p:nvPr/>
        </p:nvSpPr>
        <p:spPr>
          <a:xfrm>
            <a:off x="360245" y="112776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12</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16190" y="1360170"/>
            <a:ext cx="4779645" cy="521970"/>
          </a:xfrm>
          <a:prstGeom prst="rect">
            <a:avLst/>
          </a:prstGeom>
          <a:noFill/>
        </p:spPr>
        <p:txBody>
          <a:bodyPr wrap="square" rtlCol="0">
            <a:spAutoFit/>
          </a:bodyPr>
          <a:lstStyle/>
          <a:p>
            <a:r>
              <a:rPr lang="zh-CN"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实现</a:t>
            </a:r>
            <a:r>
              <a:rPr lang="en-US" altLang="zh-CN"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APP</a:t>
            </a:r>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线上获取</a:t>
            </a:r>
            <a:r>
              <a:rPr lang="zh-CN"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车辆通行证</a:t>
            </a:r>
            <a:endParaRPr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2" name="圆角矩形 1"/>
          <p:cNvSpPr/>
          <p:nvPr/>
        </p:nvSpPr>
        <p:spPr>
          <a:xfrm>
            <a:off x="402790" y="572389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 name="文本框 14"/>
          <p:cNvSpPr txBox="1"/>
          <p:nvPr/>
        </p:nvSpPr>
        <p:spPr>
          <a:xfrm>
            <a:off x="1637665" y="5662930"/>
            <a:ext cx="4860000" cy="3025140"/>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联系方式</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县科工局</a:t>
            </a:r>
            <a:r>
              <a:rPr sz="1400">
                <a:solidFill>
                  <a:srgbClr val="AC8200"/>
                </a:solidFill>
                <a:latin typeface="黑体" panose="02010609060101010101" pitchFamily="49" charset="-122"/>
                <a:ea typeface="黑体" panose="02010609060101010101" pitchFamily="49" charset="-122"/>
              </a:rPr>
              <a:t>：8</a:t>
            </a:r>
            <a:r>
              <a:rPr lang="en-US" sz="1400">
                <a:solidFill>
                  <a:srgbClr val="AC8200"/>
                </a:solidFill>
                <a:latin typeface="黑体" panose="02010609060101010101" pitchFamily="49" charset="-122"/>
                <a:ea typeface="黑体" panose="02010609060101010101" pitchFamily="49" charset="-122"/>
              </a:rPr>
              <a:t>2911737</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a:t>
            </a:r>
            <a:r>
              <a:rPr sz="1400">
                <a:solidFill>
                  <a:srgbClr val="AC8200"/>
                </a:solidFill>
                <a:latin typeface="黑体" panose="02010609060101010101" pitchFamily="49" charset="-122"/>
                <a:ea typeface="黑体" panose="02010609060101010101" pitchFamily="49" charset="-122"/>
              </a:rPr>
              <a:t>公安局：</a:t>
            </a:r>
            <a:r>
              <a:rPr lang="en-US" sz="1400">
                <a:solidFill>
                  <a:srgbClr val="AC8200"/>
                </a:solidFill>
                <a:latin typeface="黑体" panose="02010609060101010101" pitchFamily="49" charset="-122"/>
                <a:ea typeface="黑体" panose="02010609060101010101" pitchFamily="49" charset="-122"/>
              </a:rPr>
              <a:t>82914960</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a:t>
            </a:r>
            <a:r>
              <a:rPr sz="1400">
                <a:solidFill>
                  <a:srgbClr val="AC8200"/>
                </a:solidFill>
                <a:latin typeface="黑体" panose="02010609060101010101" pitchFamily="49" charset="-122"/>
                <a:ea typeface="黑体" panose="02010609060101010101" pitchFamily="49" charset="-122"/>
              </a:rPr>
              <a:t>农业农村局：</a:t>
            </a:r>
            <a:r>
              <a:rPr lang="en-US" sz="1400">
                <a:solidFill>
                  <a:srgbClr val="AC8200"/>
                </a:solidFill>
                <a:latin typeface="黑体" panose="02010609060101010101" pitchFamily="49" charset="-122"/>
                <a:ea typeface="黑体" panose="02010609060101010101" pitchFamily="49" charset="-122"/>
              </a:rPr>
              <a:t>82911135</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sz="1400">
                <a:solidFill>
                  <a:srgbClr val="AC8200"/>
                </a:solidFill>
                <a:latin typeface="黑体" panose="02010609060101010101" pitchFamily="49" charset="-122"/>
                <a:ea typeface="黑体" panose="02010609060101010101" pitchFamily="49" charset="-122"/>
              </a:rPr>
              <a:t>商务</a:t>
            </a:r>
            <a:r>
              <a:rPr lang="zh-CN" sz="1400">
                <a:solidFill>
                  <a:srgbClr val="AC8200"/>
                </a:solidFill>
                <a:latin typeface="黑体" panose="02010609060101010101" pitchFamily="49" charset="-122"/>
                <a:ea typeface="黑体" panose="02010609060101010101" pitchFamily="49" charset="-122"/>
              </a:rPr>
              <a:t>）</a:t>
            </a:r>
            <a:r>
              <a:rPr sz="1400">
                <a:solidFill>
                  <a:srgbClr val="AC8200"/>
                </a:solidFill>
                <a:latin typeface="黑体" panose="02010609060101010101" pitchFamily="49" charset="-122"/>
                <a:ea typeface="黑体" panose="02010609060101010101" pitchFamily="49" charset="-122"/>
              </a:rPr>
              <a:t>：</a:t>
            </a:r>
            <a:r>
              <a:rPr lang="en-US" sz="1400">
                <a:solidFill>
                  <a:srgbClr val="AC8200"/>
                </a:solidFill>
                <a:latin typeface="黑体" panose="02010609060101010101" pitchFamily="49" charset="-122"/>
                <a:ea typeface="黑体" panose="02010609060101010101" pitchFamily="49" charset="-122"/>
              </a:rPr>
              <a:t>82911431</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a:t>
            </a:r>
            <a:r>
              <a:rPr sz="1400">
                <a:solidFill>
                  <a:srgbClr val="AC8200"/>
                </a:solidFill>
                <a:latin typeface="黑体" panose="02010609060101010101" pitchFamily="49" charset="-122"/>
                <a:ea typeface="黑体" panose="02010609060101010101" pitchFamily="49" charset="-122"/>
              </a:rPr>
              <a:t>卫生健康</a:t>
            </a:r>
            <a:r>
              <a:rPr lang="zh-CN" sz="1400">
                <a:solidFill>
                  <a:srgbClr val="AC8200"/>
                </a:solidFill>
                <a:latin typeface="黑体" panose="02010609060101010101" pitchFamily="49" charset="-122"/>
                <a:ea typeface="黑体" panose="02010609060101010101" pitchFamily="49" charset="-122"/>
              </a:rPr>
              <a:t>局</a:t>
            </a:r>
            <a:r>
              <a:rPr sz="1400">
                <a:solidFill>
                  <a:srgbClr val="AC8200"/>
                </a:solidFill>
                <a:latin typeface="黑体" panose="02010609060101010101" pitchFamily="49" charset="-122"/>
                <a:ea typeface="黑体" panose="02010609060101010101" pitchFamily="49" charset="-122"/>
              </a:rPr>
              <a:t>：</a:t>
            </a:r>
            <a:r>
              <a:rPr lang="en-US" sz="1400">
                <a:solidFill>
                  <a:srgbClr val="AC8200"/>
                </a:solidFill>
                <a:latin typeface="黑体" panose="02010609060101010101" pitchFamily="49" charset="-122"/>
                <a:ea typeface="黑体" panose="02010609060101010101" pitchFamily="49" charset="-122"/>
              </a:rPr>
              <a:t>87197550</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a:t>
            </a:r>
            <a:r>
              <a:rPr sz="1400">
                <a:solidFill>
                  <a:srgbClr val="AC8200"/>
                </a:solidFill>
                <a:latin typeface="黑体" panose="02010609060101010101" pitchFamily="49" charset="-122"/>
                <a:ea typeface="黑体" panose="02010609060101010101" pitchFamily="49" charset="-122"/>
              </a:rPr>
              <a:t>邮政</a:t>
            </a:r>
            <a:r>
              <a:rPr lang="zh-CN" sz="1400">
                <a:solidFill>
                  <a:srgbClr val="AC8200"/>
                </a:solidFill>
                <a:latin typeface="黑体" panose="02010609060101010101" pitchFamily="49" charset="-122"/>
                <a:ea typeface="黑体" panose="02010609060101010101" pitchFamily="49" charset="-122"/>
              </a:rPr>
              <a:t>公司</a:t>
            </a:r>
            <a:r>
              <a:rPr sz="1400">
                <a:solidFill>
                  <a:srgbClr val="AC8200"/>
                </a:solidFill>
                <a:latin typeface="黑体" panose="02010609060101010101" pitchFamily="49" charset="-122"/>
                <a:ea typeface="黑体" panose="02010609060101010101" pitchFamily="49" charset="-122"/>
              </a:rPr>
              <a:t>：</a:t>
            </a:r>
            <a:r>
              <a:rPr lang="en-US" sz="1400">
                <a:solidFill>
                  <a:srgbClr val="AC8200"/>
                </a:solidFill>
                <a:latin typeface="黑体" panose="02010609060101010101" pitchFamily="49" charset="-122"/>
                <a:ea typeface="黑体" panose="02010609060101010101" pitchFamily="49" charset="-122"/>
              </a:rPr>
              <a:t>82913510</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a:t>
            </a:r>
            <a:r>
              <a:rPr sz="1400">
                <a:solidFill>
                  <a:srgbClr val="AC8200"/>
                </a:solidFill>
                <a:latin typeface="黑体" panose="02010609060101010101" pitchFamily="49" charset="-122"/>
                <a:ea typeface="黑体" panose="02010609060101010101" pitchFamily="49" charset="-122"/>
              </a:rPr>
              <a:t>交通运输局：</a:t>
            </a:r>
            <a:r>
              <a:rPr lang="en-US" sz="1400">
                <a:solidFill>
                  <a:srgbClr val="AC8200"/>
                </a:solidFill>
                <a:latin typeface="黑体" panose="02010609060101010101" pitchFamily="49" charset="-122"/>
                <a:ea typeface="黑体" panose="02010609060101010101" pitchFamily="49" charset="-122"/>
              </a:rPr>
              <a:t>82911354</a:t>
            </a:r>
            <a:endParaRPr sz="1400">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lang="en-US" altLang="zh-CN" sz="1400">
                <a:solidFill>
                  <a:srgbClr val="AC8200"/>
                </a:solidFill>
                <a:latin typeface="黑体" panose="02010609060101010101" pitchFamily="49" charset="-122"/>
                <a:ea typeface="黑体" panose="02010609060101010101" pitchFamily="49" charset="-122"/>
              </a:rPr>
              <a:t>82911431</a:t>
            </a:r>
            <a:endParaRPr lang="en-US" altLang="zh-CN" sz="1400">
              <a:solidFill>
                <a:srgbClr val="AC8200"/>
              </a:solidFill>
              <a:latin typeface="黑体" panose="02010609060101010101" pitchFamily="49" charset="-122"/>
              <a:ea typeface="黑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5330" y="464058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9410" y="4613275"/>
            <a:ext cx="4860000" cy="1101725"/>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适用对象</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x-none" sz="1400">
                <a:solidFill>
                  <a:srgbClr val="B08500"/>
                </a:solidFill>
                <a:latin typeface="黑体" panose="02010609060101010101" pitchFamily="49" charset="-122"/>
                <a:ea typeface="黑体" panose="02010609060101010101" pitchFamily="49" charset="-122"/>
              </a:rPr>
              <a:t>农产品流通龙头骨干企业带动上下游相关企业共同组链申报。</a:t>
            </a:r>
            <a:endParaRPr lang="x-none" sz="1400">
              <a:solidFill>
                <a:srgbClr val="B08500"/>
              </a:solidFill>
              <a:latin typeface="黑体" panose="02010609060101010101" pitchFamily="49" charset="-122"/>
              <a:ea typeface="黑体" panose="02010609060101010101" pitchFamily="49" charset="-122"/>
            </a:endParaRPr>
          </a:p>
        </p:txBody>
      </p:sp>
      <p:sp>
        <p:nvSpPr>
          <p:cNvPr id="16" name="圆角矩形 15"/>
          <p:cNvSpPr/>
          <p:nvPr/>
        </p:nvSpPr>
        <p:spPr>
          <a:xfrm>
            <a:off x="405330" y="269938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9410" y="2641283"/>
            <a:ext cx="4860000" cy="142240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政策内容</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x-none" altLang="zh-CN" sz="1400">
                <a:solidFill>
                  <a:srgbClr val="B28600"/>
                </a:solidFill>
                <a:latin typeface="黑体" panose="02010609060101010101" pitchFamily="49" charset="-122"/>
                <a:ea typeface="黑体" panose="02010609060101010101" pitchFamily="49" charset="-122"/>
              </a:rPr>
              <a:t>以开展农产品供应链体系建设为契机，用足用好中央财政专项资金，支持农产品流通上下游相关企业，加强农产品加工及冷链物流基础设施水平。</a:t>
            </a:r>
            <a:endParaRPr lang="x-none" altLang="zh-CN" sz="1400">
              <a:solidFill>
                <a:srgbClr val="B28600"/>
              </a:solidFill>
              <a:latin typeface="黑体" panose="02010609060101010101" pitchFamily="49" charset="-122"/>
              <a:ea typeface="黑体" panose="02010609060101010101" pitchFamily="49" charset="-122"/>
            </a:endParaRPr>
          </a:p>
        </p:txBody>
      </p:sp>
      <p:sp>
        <p:nvSpPr>
          <p:cNvPr id="6" name="文本框 5"/>
          <p:cNvSpPr txBox="1"/>
          <p:nvPr/>
        </p:nvSpPr>
        <p:spPr>
          <a:xfrm>
            <a:off x="346275" y="125984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13</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94600" y="1290955"/>
            <a:ext cx="4779645" cy="953135"/>
          </a:xfrm>
          <a:prstGeom prst="rect">
            <a:avLst/>
          </a:prstGeom>
          <a:noFill/>
        </p:spPr>
        <p:txBody>
          <a:bodyPr wrap="square" rtlCol="0">
            <a:spAutoFit/>
          </a:bodyPr>
          <a:lstStyle/>
          <a:p>
            <a:r>
              <a:rPr 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支持农产品加工及冷链物流政策</a:t>
            </a:r>
            <a:endParaRPr lang="zh-CN"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5" name="圆角矩形 4"/>
          <p:cNvSpPr/>
          <p:nvPr/>
        </p:nvSpPr>
        <p:spPr>
          <a:xfrm>
            <a:off x="405330" y="636778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9410" y="6339840"/>
            <a:ext cx="4860000" cy="2063750"/>
          </a:xfrm>
          <a:prstGeom prst="rect">
            <a:avLst/>
          </a:prstGeom>
          <a:noFill/>
          <a:ln w="9525">
            <a:noFill/>
          </a:ln>
        </p:spPr>
        <p:txBody>
          <a:bodyPr wrap="square" anchor="t" anchorCtr="0">
            <a:spAutoFit/>
          </a:bodyPr>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1.项目征集。公开征集、企业自愿申报、县初审、专家评审、公示等环节，按照“公开、公平、公正”的原则，确定农产品供应链体系建设项目和承担企业。</a:t>
            </a:r>
            <a:endParaRPr sz="1400">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2.项目实施。</a:t>
            </a:r>
            <a:endParaRPr sz="1400">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3.验收和资金拨付。</a:t>
            </a:r>
            <a:endParaRPr sz="1400">
              <a:solidFill>
                <a:srgbClr val="B08500"/>
              </a:solidFill>
              <a:latin typeface="黑体" panose="02010609060101010101" pitchFamily="49" charset="-122"/>
              <a:ea typeface="黑体" panose="02010609060101010101" pitchFamily="49" charset="-122"/>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2155" y="425640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7620" y="4184650"/>
            <a:ext cx="4860000" cy="1101725"/>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sz="1400">
                <a:solidFill>
                  <a:srgbClr val="AC8200"/>
                </a:solidFill>
                <a:latin typeface="黑体" panose="02010609060101010101" pitchFamily="49" charset="-122"/>
                <a:ea typeface="黑体" panose="02010609060101010101" pitchFamily="49" charset="-122"/>
              </a:rPr>
              <a:t>商务</a:t>
            </a:r>
            <a:r>
              <a:rPr lang="zh-CN" sz="1400">
                <a:solidFill>
                  <a:srgbClr val="AC8200"/>
                </a:solidFill>
                <a:latin typeface="黑体" panose="02010609060101010101" pitchFamily="49" charset="-122"/>
                <a:ea typeface="黑体" panose="02010609060101010101" pitchFamily="49" charset="-122"/>
              </a:rPr>
              <a:t>）</a:t>
            </a:r>
            <a:r>
              <a:rPr sz="1400">
                <a:solidFill>
                  <a:srgbClr val="AC8200"/>
                </a:solidFill>
                <a:latin typeface="黑体" panose="02010609060101010101" pitchFamily="49" charset="-122"/>
                <a:ea typeface="黑体" panose="02010609060101010101" pitchFamily="49" charset="-122"/>
              </a:rPr>
              <a:t>组织项目征集，督导项目建设，开展项目验收，制定资金拨付计划。</a:t>
            </a:r>
            <a:endParaRPr sz="1400">
              <a:solidFill>
                <a:srgbClr val="AC8200"/>
              </a:solidFill>
              <a:latin typeface="黑体" panose="02010609060101010101" pitchFamily="49" charset="-122"/>
              <a:ea typeface="黑体" panose="02010609060101010101" pitchFamily="49" charset="-122"/>
            </a:endParaRPr>
          </a:p>
        </p:txBody>
      </p:sp>
      <p:sp>
        <p:nvSpPr>
          <p:cNvPr id="5" name="圆角矩形 4"/>
          <p:cNvSpPr/>
          <p:nvPr/>
        </p:nvSpPr>
        <p:spPr>
          <a:xfrm>
            <a:off x="402155" y="291528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7620" y="288480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en-US" sz="1400">
                <a:solidFill>
                  <a:srgbClr val="B08500"/>
                </a:solidFill>
                <a:latin typeface="黑体" panose="02010609060101010101" pitchFamily="49" charset="-122"/>
                <a:ea typeface="黑体" panose="02010609060101010101" pitchFamily="49" charset="-122"/>
                <a:sym typeface="+mn-ea"/>
              </a:rPr>
              <a:t>2022</a:t>
            </a:r>
            <a:r>
              <a:rPr lang="zh-CN" altLang="en-US" sz="1400">
                <a:solidFill>
                  <a:srgbClr val="B08500"/>
                </a:solidFill>
                <a:latin typeface="黑体" panose="02010609060101010101" pitchFamily="49" charset="-122"/>
                <a:ea typeface="黑体" panose="02010609060101010101" pitchFamily="49" charset="-122"/>
                <a:sym typeface="+mn-ea"/>
              </a:rPr>
              <a:t>年</a:t>
            </a:r>
            <a:r>
              <a:rPr lang="en-US" altLang="zh-CN" sz="1400">
                <a:solidFill>
                  <a:srgbClr val="B08500"/>
                </a:solidFill>
                <a:latin typeface="黑体" panose="02010609060101010101" pitchFamily="49" charset="-122"/>
                <a:ea typeface="黑体" panose="02010609060101010101" pitchFamily="49" charset="-122"/>
                <a:sym typeface="+mn-ea"/>
              </a:rPr>
              <a:t>4</a:t>
            </a:r>
            <a:r>
              <a:rPr lang="zh-CN" altLang="en-US" sz="1400">
                <a:solidFill>
                  <a:srgbClr val="B08500"/>
                </a:solidFill>
                <a:latin typeface="黑体" panose="02010609060101010101" pitchFamily="49" charset="-122"/>
                <a:ea typeface="黑体" panose="02010609060101010101" pitchFamily="49" charset="-122"/>
                <a:sym typeface="+mn-ea"/>
              </a:rPr>
              <a:t>月</a:t>
            </a:r>
            <a:r>
              <a:rPr lang="en-US" altLang="zh-CN" sz="1400">
                <a:solidFill>
                  <a:srgbClr val="B08500"/>
                </a:solidFill>
                <a:latin typeface="黑体" panose="02010609060101010101" pitchFamily="49" charset="-122"/>
                <a:ea typeface="黑体" panose="02010609060101010101" pitchFamily="49" charset="-122"/>
                <a:sym typeface="+mn-ea"/>
              </a:rPr>
              <a:t>1</a:t>
            </a:r>
            <a:r>
              <a:rPr lang="zh-CN" altLang="en-US" sz="1400">
                <a:solidFill>
                  <a:srgbClr val="B08500"/>
                </a:solidFill>
                <a:latin typeface="黑体" panose="02010609060101010101" pitchFamily="49" charset="-122"/>
                <a:ea typeface="黑体" panose="02010609060101010101" pitchFamily="49" charset="-122"/>
                <a:sym typeface="+mn-ea"/>
              </a:rPr>
              <a:t>日至</a:t>
            </a:r>
            <a:r>
              <a:rPr sz="1400">
                <a:solidFill>
                  <a:srgbClr val="B08500"/>
                </a:solidFill>
                <a:latin typeface="黑体" panose="02010609060101010101" pitchFamily="49" charset="-122"/>
                <a:ea typeface="黑体" panose="02010609060101010101" pitchFamily="49" charset="-122"/>
                <a:sym typeface="+mn-ea"/>
              </a:rPr>
              <a:t>2022年12月31日。</a:t>
            </a:r>
            <a:endParaRPr sz="1400">
              <a:solidFill>
                <a:srgbClr val="B08500"/>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305635" y="129857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13</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6350" y="1331595"/>
            <a:ext cx="4779645" cy="953135"/>
          </a:xfrm>
          <a:prstGeom prst="rect">
            <a:avLst/>
          </a:prstGeom>
          <a:noFill/>
        </p:spPr>
        <p:txBody>
          <a:bodyPr wrap="square" rtlCol="0">
            <a:spAutoFit/>
          </a:bodyPr>
          <a:lstStyle/>
          <a:p>
            <a:r>
              <a:rPr lang="zh-CN"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支持农产品加工及冷链物流政策</a:t>
            </a:r>
            <a:endParaRPr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2" name="圆角矩形 1"/>
          <p:cNvSpPr/>
          <p:nvPr/>
        </p:nvSpPr>
        <p:spPr>
          <a:xfrm>
            <a:off x="402790" y="569404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27620" y="5694045"/>
            <a:ext cx="4860000" cy="732155"/>
          </a:xfrm>
          <a:prstGeom prst="rect">
            <a:avLst/>
          </a:prstGeom>
          <a:noFill/>
          <a:ln w="9525">
            <a:noFill/>
          </a:ln>
        </p:spPr>
        <p:txBody>
          <a:bodyPr wrap="square" anchor="t" anchorCtr="0">
            <a:spAutoFit/>
          </a:bodyPr>
          <a:p>
            <a:pPr>
              <a:lnSpc>
                <a:spcPts val="2500"/>
              </a:lnSpc>
            </a:pPr>
            <a:r>
              <a:rPr lang="zh-CN" altLang="en-US" sz="2400" b="1">
                <a:solidFill>
                  <a:srgbClr val="AC8200"/>
                </a:solidFill>
                <a:latin typeface="黑体" panose="02010609060101010101" pitchFamily="49" charset="-122"/>
                <a:ea typeface="黑体" panose="02010609060101010101" pitchFamily="49" charset="-122"/>
              </a:rPr>
              <a:t>联系方式</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sz="1400">
                <a:solidFill>
                  <a:srgbClr val="AC8200"/>
                </a:solidFill>
                <a:latin typeface="黑体" panose="02010609060101010101" pitchFamily="49" charset="-122"/>
                <a:ea typeface="黑体" panose="02010609060101010101" pitchFamily="49" charset="-122"/>
              </a:rPr>
              <a:t>商务</a:t>
            </a:r>
            <a:r>
              <a:rPr lang="zh-CN" sz="1400">
                <a:solidFill>
                  <a:srgbClr val="AC8200"/>
                </a:solidFill>
                <a:latin typeface="黑体" panose="02010609060101010101" pitchFamily="49" charset="-122"/>
                <a:ea typeface="黑体" panose="02010609060101010101" pitchFamily="49" charset="-122"/>
              </a:rPr>
              <a:t>）：</a:t>
            </a:r>
            <a:r>
              <a:rPr lang="en-US" altLang="zh-CN" sz="1400">
                <a:solidFill>
                  <a:srgbClr val="AC8200"/>
                </a:solidFill>
                <a:latin typeface="黑体" panose="02010609060101010101" pitchFamily="49" charset="-122"/>
                <a:ea typeface="黑体" panose="02010609060101010101" pitchFamily="49" charset="-122"/>
              </a:rPr>
              <a:t>82911431</a:t>
            </a:r>
            <a:endParaRPr lang="en-US" altLang="zh-CN" sz="1400">
              <a:solidFill>
                <a:srgbClr val="AC8200"/>
              </a:solidFill>
              <a:latin typeface="黑体" panose="02010609060101010101" pitchFamily="49" charset="-122"/>
              <a:ea typeface="黑体" panose="020106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2790" y="49206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9525" y="4884420"/>
            <a:ext cx="4860000" cy="206375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适用对象</a:t>
            </a:r>
            <a:endParaRPr lang="zh-CN" altLang="en-US" sz="2400" b="1">
              <a:solidFill>
                <a:srgbClr val="B08500"/>
              </a:solidFill>
              <a:latin typeface="黑体" panose="02010609060101010101" pitchFamily="49" charset="-122"/>
              <a:ea typeface="黑体" panose="02010609060101010101" pitchFamily="49" charset="-122"/>
            </a:endParaRPr>
          </a:p>
          <a:p>
            <a:pPr>
              <a:lnSpc>
                <a:spcPts val="2500"/>
              </a:lnSpc>
            </a:pPr>
            <a:r>
              <a:rPr lang="x-none" sz="1400">
                <a:solidFill>
                  <a:srgbClr val="B08500"/>
                </a:solidFill>
                <a:latin typeface="黑体" panose="02010609060101010101" pitchFamily="49" charset="-122"/>
                <a:ea typeface="黑体" panose="02010609060101010101" pitchFamily="49" charset="-122"/>
              </a:rPr>
              <a:t>依法在</a:t>
            </a:r>
            <a:r>
              <a:rPr lang="zh-CN" altLang="x-none" sz="1400">
                <a:solidFill>
                  <a:srgbClr val="B08500"/>
                </a:solidFill>
                <a:latin typeface="黑体" panose="02010609060101010101" pitchFamily="49" charset="-122"/>
                <a:ea typeface="黑体" panose="02010609060101010101" pitchFamily="49" charset="-122"/>
              </a:rPr>
              <a:t>平山县</a:t>
            </a:r>
            <a:r>
              <a:rPr lang="x-none" sz="1400">
                <a:solidFill>
                  <a:srgbClr val="B08500"/>
                </a:solidFill>
                <a:latin typeface="黑体" panose="02010609060101010101" pitchFamily="49" charset="-122"/>
                <a:ea typeface="黑体" panose="02010609060101010101" pitchFamily="49" charset="-122"/>
              </a:rPr>
              <a:t>辖区注册的现代物流企业，具有独立法人资格，实行独立会计核算，依法经营和纳税；企业组织机构、规章制度健全，财务管理规范，会计信息准确完整；新建成项目的建设用地为自有土地，且符合项目建设基本程序，在建设期内如期竣工。</a:t>
            </a:r>
            <a:endParaRPr lang="x-none" sz="1400">
              <a:solidFill>
                <a:srgbClr val="B08500"/>
              </a:solidFill>
              <a:latin typeface="黑体" panose="02010609060101010101" pitchFamily="49" charset="-122"/>
              <a:ea typeface="黑体" panose="02010609060101010101" pitchFamily="49" charset="-122"/>
            </a:endParaRPr>
          </a:p>
        </p:txBody>
      </p:sp>
      <p:sp>
        <p:nvSpPr>
          <p:cNvPr id="16" name="圆角矩形 15"/>
          <p:cNvSpPr/>
          <p:nvPr/>
        </p:nvSpPr>
        <p:spPr>
          <a:xfrm>
            <a:off x="395170" y="296926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9525" y="2866708"/>
            <a:ext cx="4860000" cy="1743075"/>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政策内容</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x-none" altLang="zh-CN" sz="1400">
                <a:solidFill>
                  <a:srgbClr val="B28600"/>
                </a:solidFill>
                <a:latin typeface="黑体" panose="02010609060101010101" pitchFamily="49" charset="-122"/>
                <a:ea typeface="黑体" panose="02010609060101010101" pitchFamily="49" charset="-122"/>
              </a:rPr>
              <a:t>对新建成仓储部分面积1万平米以上的高端食品类、医药类冷链物流项目阴凉库、常温库、冷藏库给予5%的建安费用补助，冷冻库给予20%的建安费用补助，最高不超过200万元。</a:t>
            </a:r>
            <a:endParaRPr lang="x-none" altLang="zh-CN" sz="1400">
              <a:solidFill>
                <a:srgbClr val="B28600"/>
              </a:solidFill>
              <a:latin typeface="黑体" panose="02010609060101010101" pitchFamily="49" charset="-122"/>
              <a:ea typeface="黑体" panose="02010609060101010101" pitchFamily="49" charset="-122"/>
            </a:endParaRPr>
          </a:p>
        </p:txBody>
      </p:sp>
      <p:sp>
        <p:nvSpPr>
          <p:cNvPr id="6" name="文本框 5"/>
          <p:cNvSpPr txBox="1"/>
          <p:nvPr/>
        </p:nvSpPr>
        <p:spPr>
          <a:xfrm>
            <a:off x="346275" y="131445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14</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94600" y="1345565"/>
            <a:ext cx="4779645" cy="953135"/>
          </a:xfrm>
          <a:prstGeom prst="rect">
            <a:avLst/>
          </a:prstGeom>
          <a:noFill/>
        </p:spPr>
        <p:txBody>
          <a:bodyPr wrap="square" rtlCol="0">
            <a:spAutoFit/>
          </a:bodyPr>
          <a:lstStyle/>
          <a:p>
            <a:r>
              <a:rPr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支持发展绿色冷链物流奖励政策</a:t>
            </a:r>
            <a:endParaRPr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4" name="圆角矩形 13"/>
          <p:cNvSpPr/>
          <p:nvPr/>
        </p:nvSpPr>
        <p:spPr>
          <a:xfrm>
            <a:off x="406600" y="68383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48460" y="683831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sz="1400">
                <a:solidFill>
                  <a:srgbClr val="AC8200"/>
                </a:solidFill>
                <a:latin typeface="黑体" panose="02010609060101010101" pitchFamily="49" charset="-122"/>
                <a:ea typeface="黑体" panose="02010609060101010101" pitchFamily="49" charset="-122"/>
              </a:rPr>
              <a:t>负责解释和执行。</a:t>
            </a:r>
            <a:endParaRPr sz="1400">
              <a:solidFill>
                <a:srgbClr val="AC8200"/>
              </a:solidFill>
              <a:latin typeface="黑体" panose="02010609060101010101" pitchFamily="49" charset="-122"/>
              <a:ea typeface="黑体" panose="02010609060101010101" pitchFamily="49" charset="-122"/>
            </a:endParaRPr>
          </a:p>
        </p:txBody>
      </p:sp>
      <p:sp>
        <p:nvSpPr>
          <p:cNvPr id="5" name="圆角矩形 4"/>
          <p:cNvSpPr/>
          <p:nvPr/>
        </p:nvSpPr>
        <p:spPr>
          <a:xfrm>
            <a:off x="406600" y="579056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48460" y="5790565"/>
            <a:ext cx="4860000" cy="78105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sym typeface="+mn-ea"/>
              </a:rPr>
              <a:t>2022年1月1日</a:t>
            </a:r>
            <a:r>
              <a:rPr lang="zh-CN" sz="1400">
                <a:solidFill>
                  <a:srgbClr val="B08500"/>
                </a:solidFill>
                <a:latin typeface="黑体" panose="02010609060101010101" pitchFamily="49" charset="-122"/>
                <a:ea typeface="黑体" panose="02010609060101010101" pitchFamily="49" charset="-122"/>
                <a:sym typeface="+mn-ea"/>
              </a:rPr>
              <a:t>至</a:t>
            </a:r>
            <a:r>
              <a:rPr sz="1400">
                <a:solidFill>
                  <a:srgbClr val="B08500"/>
                </a:solidFill>
                <a:latin typeface="黑体" panose="02010609060101010101" pitchFamily="49" charset="-122"/>
                <a:ea typeface="黑体" panose="02010609060101010101" pitchFamily="49" charset="-122"/>
                <a:sym typeface="+mn-ea"/>
              </a:rPr>
              <a:t>2022年12月31日。</a:t>
            </a:r>
            <a:endParaRPr sz="1400">
              <a:solidFill>
                <a:srgbClr val="B08500"/>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305635" y="124396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14</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585710" y="1261110"/>
            <a:ext cx="4779645" cy="953135"/>
          </a:xfrm>
          <a:prstGeom prst="rect">
            <a:avLst/>
          </a:prstGeom>
          <a:noFill/>
        </p:spPr>
        <p:txBody>
          <a:bodyPr wrap="square" rtlCol="0">
            <a:spAutoFit/>
          </a:bodyPr>
          <a:lstStyle/>
          <a:p>
            <a:r>
              <a:rPr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支持发展绿色冷链物流奖励政策</a:t>
            </a:r>
            <a:endParaRPr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2" name="圆角矩形 1"/>
          <p:cNvSpPr/>
          <p:nvPr/>
        </p:nvSpPr>
        <p:spPr>
          <a:xfrm>
            <a:off x="406600" y="788987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 name="文本框 14"/>
          <p:cNvSpPr txBox="1"/>
          <p:nvPr/>
        </p:nvSpPr>
        <p:spPr>
          <a:xfrm>
            <a:off x="1648460" y="7889875"/>
            <a:ext cx="4860000" cy="732155"/>
          </a:xfrm>
          <a:prstGeom prst="rect">
            <a:avLst/>
          </a:prstGeom>
          <a:noFill/>
          <a:ln w="9525">
            <a:noFill/>
          </a:ln>
        </p:spPr>
        <p:txBody>
          <a:bodyPr wrap="square" anchor="t" anchorCtr="0">
            <a:spAutoFit/>
          </a:bodyPr>
          <a:p>
            <a:pPr>
              <a:lnSpc>
                <a:spcPts val="2500"/>
              </a:lnSpc>
            </a:pPr>
            <a:r>
              <a:rPr lang="zh-CN" altLang="en-US" sz="2400" b="1">
                <a:solidFill>
                  <a:srgbClr val="AC8200"/>
                </a:solidFill>
                <a:latin typeface="黑体" panose="02010609060101010101" pitchFamily="49" charset="-122"/>
                <a:ea typeface="黑体" panose="02010609060101010101" pitchFamily="49" charset="-122"/>
              </a:rPr>
              <a:t>联系方式</a:t>
            </a:r>
            <a:endParaRPr lang="zh-CN" altLang="en-US" sz="2400" b="1">
              <a:solidFill>
                <a:srgbClr val="AC8200"/>
              </a:solidFill>
              <a:latin typeface="黑体" panose="02010609060101010101" pitchFamily="49" charset="-122"/>
              <a:ea typeface="黑体" panose="02010609060101010101" pitchFamily="49" charset="-122"/>
            </a:endParaRPr>
          </a:p>
          <a:p>
            <a:pPr>
              <a:lnSpc>
                <a:spcPts val="2500"/>
              </a:lnSpc>
            </a:pPr>
            <a:r>
              <a:rPr lang="zh-CN" sz="1400">
                <a:solidFill>
                  <a:srgbClr val="AC8200"/>
                </a:solidFill>
                <a:latin typeface="黑体" panose="02010609060101010101" pitchFamily="49" charset="-122"/>
                <a:ea typeface="黑体" panose="02010609060101010101" pitchFamily="49" charset="-122"/>
              </a:rPr>
              <a:t>县发改局：</a:t>
            </a:r>
            <a:r>
              <a:rPr lang="en-US" altLang="zh-CN" sz="1400">
                <a:solidFill>
                  <a:srgbClr val="AC8200"/>
                </a:solidFill>
                <a:latin typeface="黑体" panose="02010609060101010101" pitchFamily="49" charset="-122"/>
                <a:ea typeface="黑体" panose="02010609060101010101" pitchFamily="49" charset="-122"/>
              </a:rPr>
              <a:t>82911431</a:t>
            </a:r>
            <a:endParaRPr lang="en-US" altLang="zh-CN" sz="1400">
              <a:solidFill>
                <a:srgbClr val="AC8200"/>
              </a:solidFill>
              <a:latin typeface="黑体" panose="02010609060101010101" pitchFamily="49" charset="-122"/>
              <a:ea typeface="黑体" panose="02010609060101010101" pitchFamily="49" charset="-122"/>
            </a:endParaRPr>
          </a:p>
        </p:txBody>
      </p:sp>
      <p:sp>
        <p:nvSpPr>
          <p:cNvPr id="9" name="圆角矩形 8"/>
          <p:cNvSpPr/>
          <p:nvPr/>
        </p:nvSpPr>
        <p:spPr>
          <a:xfrm>
            <a:off x="406600" y="242951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10" name="文本框 9"/>
          <p:cNvSpPr txBox="1"/>
          <p:nvPr/>
        </p:nvSpPr>
        <p:spPr>
          <a:xfrm>
            <a:off x="1648460" y="2429510"/>
            <a:ext cx="4860000" cy="3025140"/>
          </a:xfrm>
          <a:prstGeom prst="rect">
            <a:avLst/>
          </a:prstGeom>
          <a:noFill/>
        </p:spPr>
        <p:txBody>
          <a:bodyPr wrap="square" rtlCol="0" anchor="t">
            <a:spAutoFit/>
          </a:bodyPr>
          <a:p>
            <a:pPr algn="l"/>
            <a:r>
              <a:rPr lang="zh-CN" altLang="en-US" sz="2400" b="1">
                <a:solidFill>
                  <a:srgbClr val="B08500"/>
                </a:solidFill>
                <a:latin typeface="黑体" panose="02010609060101010101" pitchFamily="49" charset="-122"/>
                <a:ea typeface="黑体" panose="02010609060101010101" pitchFamily="49" charset="-122"/>
                <a:sym typeface="+mn-ea"/>
              </a:rPr>
              <a:t>操作流程</a:t>
            </a:r>
            <a:endParaRPr lang="zh-CN" altLang="en-US" sz="2400" b="1">
              <a:solidFill>
                <a:srgbClr val="B08500"/>
              </a:solidFill>
              <a:latin typeface="黑体" panose="02010609060101010101" pitchFamily="49" charset="-122"/>
              <a:ea typeface="黑体" panose="02010609060101010101" pitchFamily="49" charset="-122"/>
              <a:sym typeface="+mn-ea"/>
            </a:endParaRPr>
          </a:p>
          <a:p>
            <a:pPr algn="l">
              <a:lnSpc>
                <a:spcPts val="2500"/>
              </a:lnSpc>
            </a:pPr>
            <a:r>
              <a:rPr sz="1400">
                <a:solidFill>
                  <a:srgbClr val="B08500"/>
                </a:solidFill>
                <a:latin typeface="黑体" panose="02010609060101010101" pitchFamily="49" charset="-122"/>
                <a:ea typeface="黑体" panose="02010609060101010101" pitchFamily="49" charset="-122"/>
                <a:sym typeface="+mn-ea"/>
              </a:rPr>
              <a:t>企业向注册地所在县发改部门提出申请，形成单行材料，加盖公章，由县发改部门初审，对初审合格的出具书面初审意见，连同申报材料按照要求报送市发展改革委；市发展改革委组织并委托第三方对申报材料进行评审，确定奖励资金支持名单和额度，在本部门网站公示5日</a:t>
            </a:r>
            <a:r>
              <a:rPr lang="zh-CN" sz="1400">
                <a:solidFill>
                  <a:srgbClr val="B08500"/>
                </a:solidFill>
                <a:latin typeface="黑体" panose="02010609060101010101" pitchFamily="49" charset="-122"/>
                <a:ea typeface="黑体" panose="02010609060101010101" pitchFamily="49" charset="-122"/>
                <a:sym typeface="+mn-ea"/>
              </a:rPr>
              <a:t>。</a:t>
            </a:r>
            <a:r>
              <a:rPr lang="x-none" altLang="zh-CN" sz="1400">
                <a:solidFill>
                  <a:srgbClr val="B28600"/>
                </a:solidFill>
                <a:latin typeface="黑体" panose="02010609060101010101" pitchFamily="49" charset="-122"/>
                <a:ea typeface="黑体" panose="02010609060101010101" pitchFamily="49" charset="-122"/>
              </a:rPr>
              <a:t>公示无异议的，由市发展改革委提出项目奖励（补贴）意见，报推进现代商贸物流产业发展工作领导小组办公室统筹研究，经市政府批准后，由市财政局按程序拨付奖励（补贴）资金。</a:t>
            </a:r>
            <a:endParaRPr lang="x-none" altLang="zh-CN" sz="1400">
              <a:solidFill>
                <a:srgbClr val="B28600"/>
              </a:solidFill>
              <a:latin typeface="黑体" panose="02010609060101010101" pitchFamily="49" charset="-122"/>
              <a:ea typeface="黑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9" name="文本框 8"/>
          <p:cNvSpPr txBox="1"/>
          <p:nvPr/>
        </p:nvSpPr>
        <p:spPr>
          <a:xfrm>
            <a:off x="1571105" y="1511935"/>
            <a:ext cx="4779644" cy="521970"/>
          </a:xfrm>
          <a:prstGeom prst="rect">
            <a:avLst/>
          </a:prstGeom>
          <a:noFill/>
        </p:spPr>
        <p:txBody>
          <a:bodyPr wrap="square" rtlCol="0">
            <a:spAutoFit/>
          </a:bodyPr>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降低市场主体生产经营成本</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8" name="文本框 7"/>
          <p:cNvSpPr txBox="1"/>
          <p:nvPr/>
        </p:nvSpPr>
        <p:spPr>
          <a:xfrm>
            <a:off x="404695" y="1314450"/>
            <a:ext cx="1035685" cy="1014730"/>
          </a:xfrm>
          <a:prstGeom prst="rect">
            <a:avLst/>
          </a:prstGeom>
          <a:noFill/>
        </p:spPr>
        <p:txBody>
          <a:bodyPr wrap="square" rtlCol="0">
            <a:spAutoFit/>
          </a:bodyPr>
          <a:p>
            <a:pPr algn="ctr"/>
            <a:r>
              <a:rPr lang="en-US" altLang="zh-CN" sz="6000" b="1" noProof="1">
                <a:gradFill>
                  <a:gsLst>
                    <a:gs pos="0">
                      <a:srgbClr val="FECF40"/>
                    </a:gs>
                    <a:gs pos="3000">
                      <a:srgbClr val="846C21"/>
                    </a:gs>
                  </a:gsLst>
                  <a:lin ang="5400000" scaled="0"/>
                </a:gradFill>
              </a:rPr>
              <a:t>1</a:t>
            </a:r>
            <a:endParaRPr lang="en-US" altLang="zh-CN" sz="6000" b="1" noProof="1">
              <a:gradFill>
                <a:gsLst>
                  <a:gs pos="0">
                    <a:srgbClr val="FECF40"/>
                  </a:gs>
                  <a:gs pos="3000">
                    <a:srgbClr val="846C21"/>
                  </a:gs>
                </a:gsLst>
                <a:lin ang="5400000" scaled="0"/>
              </a:gradFill>
              <a:highlight>
                <a:srgbClr val="00FFFF"/>
              </a:highlight>
            </a:endParaRPr>
          </a:p>
        </p:txBody>
      </p:sp>
      <p:sp>
        <p:nvSpPr>
          <p:cNvPr id="5" name="圆角矩形 4"/>
          <p:cNvSpPr/>
          <p:nvPr/>
        </p:nvSpPr>
        <p:spPr>
          <a:xfrm>
            <a:off x="409775" y="258699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585710" y="2586990"/>
            <a:ext cx="4860000" cy="1101725"/>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兑现时间</a:t>
            </a:r>
            <a:endParaRPr sz="1400">
              <a:solidFill>
                <a:srgbClr val="B08500"/>
              </a:solidFill>
              <a:latin typeface="黑体" panose="02010609060101010101" pitchFamily="49" charset="-122"/>
              <a:ea typeface="黑体" panose="02010609060101010101" pitchFamily="49" charset="-122"/>
            </a:endParaRPr>
          </a:p>
          <a:p>
            <a:pPr algn="just">
              <a:lnSpc>
                <a:spcPts val="2500"/>
              </a:lnSpc>
            </a:pPr>
            <a:r>
              <a:rPr lang="zh-CN" sz="1400">
                <a:solidFill>
                  <a:srgbClr val="B08500"/>
                </a:solidFill>
                <a:latin typeface="黑体" panose="02010609060101010101" pitchFamily="49" charset="-122"/>
                <a:ea typeface="黑体" panose="02010609060101010101" pitchFamily="49" charset="-122"/>
              </a:rPr>
              <a:t>2022年12月31日前申请。</a:t>
            </a:r>
            <a:endParaRPr lang="zh-CN" sz="1400">
              <a:solidFill>
                <a:srgbClr val="B08500"/>
              </a:solidFill>
              <a:latin typeface="黑体" panose="02010609060101010101" pitchFamily="49" charset="-122"/>
              <a:ea typeface="黑体" panose="02010609060101010101" pitchFamily="49" charset="-122"/>
            </a:endParaRPr>
          </a:p>
          <a:p>
            <a:pPr>
              <a:lnSpc>
                <a:spcPts val="2500"/>
              </a:lnSpc>
            </a:pPr>
            <a:endParaRPr lang="zh-CN" sz="1400">
              <a:solidFill>
                <a:srgbClr val="B08500"/>
              </a:solidFill>
              <a:latin typeface="黑体" panose="02010609060101010101" pitchFamily="49" charset="-122"/>
              <a:ea typeface="黑体" panose="02010609060101010101" pitchFamily="49" charset="-122"/>
            </a:endParaRPr>
          </a:p>
        </p:txBody>
      </p:sp>
      <p:sp>
        <p:nvSpPr>
          <p:cNvPr id="6" name="圆角矩形 5"/>
          <p:cNvSpPr/>
          <p:nvPr/>
        </p:nvSpPr>
        <p:spPr>
          <a:xfrm>
            <a:off x="402790" y="389509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3850640"/>
            <a:ext cx="4860000" cy="1422400"/>
          </a:xfrm>
          <a:prstGeom prst="rect">
            <a:avLst/>
          </a:prstGeom>
          <a:noFill/>
          <a:ln w="9525">
            <a:noFill/>
          </a:ln>
        </p:spPr>
        <p:txBody>
          <a:bodyPr wrap="square" anchor="t" anchorCtr="0">
            <a:spAutoFit/>
          </a:bodyPr>
          <a:p>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1.</a:t>
            </a:r>
            <a:r>
              <a:rPr lang="zh-CN" altLang="en-US" sz="1400">
                <a:solidFill>
                  <a:srgbClr val="AC8200"/>
                </a:solidFill>
                <a:latin typeface="黑体" panose="02010609060101010101" pitchFamily="49" charset="-122"/>
                <a:ea typeface="黑体" panose="02010609060101010101" pitchFamily="49" charset="-122"/>
              </a:rPr>
              <a:t>用水：由平山县供水公司负责。</a:t>
            </a:r>
            <a:endParaRPr lang="zh-CN" altLang="en-US" sz="1400">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2.</a:t>
            </a:r>
            <a:r>
              <a:rPr lang="zh-CN" altLang="en-US" sz="1400">
                <a:solidFill>
                  <a:srgbClr val="AC8200"/>
                </a:solidFill>
                <a:latin typeface="黑体" panose="02010609060101010101" pitchFamily="49" charset="-122"/>
                <a:ea typeface="黑体" panose="02010609060101010101" pitchFamily="49" charset="-122"/>
              </a:rPr>
              <a:t>用电：国网河北省电力有限公司平山供电分公司营销部。</a:t>
            </a:r>
            <a:endParaRPr lang="zh-CN" altLang="en-US" sz="1400">
              <a:solidFill>
                <a:srgbClr val="AC8200"/>
              </a:solidFill>
              <a:latin typeface="黑体" panose="02010609060101010101" pitchFamily="49" charset="-122"/>
              <a:ea typeface="黑体" panose="02010609060101010101" pitchFamily="49" charset="-122"/>
            </a:endParaRPr>
          </a:p>
          <a:p>
            <a:pPr>
              <a:lnSpc>
                <a:spcPts val="2500"/>
              </a:lnSpc>
            </a:pPr>
            <a:r>
              <a:rPr lang="en-US" altLang="zh-CN" sz="1400">
                <a:solidFill>
                  <a:srgbClr val="AC8200"/>
                </a:solidFill>
                <a:latin typeface="黑体" panose="02010609060101010101" pitchFamily="49" charset="-122"/>
                <a:ea typeface="黑体" panose="02010609060101010101" pitchFamily="49" charset="-122"/>
              </a:rPr>
              <a:t>3.</a:t>
            </a:r>
            <a:r>
              <a:rPr lang="zh-CN" altLang="en-US" sz="1400">
                <a:solidFill>
                  <a:srgbClr val="AC8200"/>
                </a:solidFill>
                <a:latin typeface="黑体" panose="02010609060101010101" pitchFamily="49" charset="-122"/>
                <a:ea typeface="黑体" panose="02010609060101010101" pitchFamily="49" charset="-122"/>
              </a:rPr>
              <a:t>用气：由</a:t>
            </a:r>
            <a:r>
              <a:rPr lang="zh-CN" altLang="en-US" sz="1400">
                <a:solidFill>
                  <a:srgbClr val="B28600"/>
                </a:solidFill>
                <a:latin typeface="黑体" panose="02010609060101010101" pitchFamily="49" charset="-122"/>
                <a:ea typeface="黑体" panose="02010609060101010101" pitchFamily="49" charset="-122"/>
                <a:sym typeface="+mn-ea"/>
              </a:rPr>
              <a:t>住房和城乡建设局</a:t>
            </a:r>
            <a:r>
              <a:rPr lang="zh-CN" altLang="en-US" sz="1400">
                <a:solidFill>
                  <a:srgbClr val="AC8200"/>
                </a:solidFill>
                <a:latin typeface="黑体" panose="02010609060101010101" pitchFamily="49" charset="-122"/>
                <a:ea typeface="黑体" panose="02010609060101010101" pitchFamily="49" charset="-122"/>
              </a:rPr>
              <a:t>负责。</a:t>
            </a:r>
            <a:endParaRPr lang="zh-CN" sz="1400">
              <a:latin typeface="黑体" panose="02010609060101010101" pitchFamily="49" charset="-122"/>
              <a:ea typeface="黑体" panose="02010609060101010101" pitchFamily="49" charset="-122"/>
            </a:endParaRPr>
          </a:p>
        </p:txBody>
      </p:sp>
      <p:sp>
        <p:nvSpPr>
          <p:cNvPr id="16" name="圆角矩形 15"/>
          <p:cNvSpPr/>
          <p:nvPr/>
        </p:nvSpPr>
        <p:spPr>
          <a:xfrm>
            <a:off x="402790" y="676148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6761163"/>
            <a:ext cx="4860000" cy="1422400"/>
          </a:xfrm>
          <a:prstGeom prst="rect">
            <a:avLst/>
          </a:prstGeom>
          <a:noFill/>
          <a:ln w="9525">
            <a:noFill/>
          </a:ln>
        </p:spPr>
        <p:txBody>
          <a:bodyPr wrap="square" anchor="t" anchorCtr="0">
            <a:spAutoFit/>
          </a:bodyPr>
          <a:p>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rPr>
              <a:t>用水</a:t>
            </a:r>
            <a:r>
              <a:rPr lang="en-US" altLang="zh-CN" sz="1400">
                <a:solidFill>
                  <a:srgbClr val="B28600"/>
                </a:solidFill>
                <a:latin typeface="黑体" panose="02010609060101010101" pitchFamily="49" charset="-122"/>
                <a:ea typeface="黑体" panose="02010609060101010101" pitchFamily="49" charset="-122"/>
              </a:rPr>
              <a:t>“</a:t>
            </a:r>
            <a:r>
              <a:rPr lang="zh-CN" altLang="en-US" sz="1400">
                <a:solidFill>
                  <a:srgbClr val="B28600"/>
                </a:solidFill>
                <a:latin typeface="黑体" panose="02010609060101010101" pitchFamily="49" charset="-122"/>
                <a:ea typeface="黑体" panose="02010609060101010101" pitchFamily="49" charset="-122"/>
              </a:rPr>
              <a:t>欠费不停供</a:t>
            </a:r>
            <a:r>
              <a:rPr lang="en-US" altLang="zh-CN" sz="1400">
                <a:solidFill>
                  <a:srgbClr val="B28600"/>
                </a:solidFill>
                <a:latin typeface="黑体" panose="02010609060101010101" pitchFamily="49" charset="-122"/>
                <a:ea typeface="黑体" panose="02010609060101010101" pitchFamily="49" charset="-122"/>
              </a:rPr>
              <a:t>”</a:t>
            </a:r>
            <a:r>
              <a:rPr lang="zh-CN" altLang="en-US" sz="1400">
                <a:solidFill>
                  <a:srgbClr val="B28600"/>
                </a:solidFill>
                <a:latin typeface="黑体" panose="02010609060101010101" pitchFamily="49" charset="-122"/>
                <a:ea typeface="黑体" panose="02010609060101010101" pitchFamily="49" charset="-122"/>
              </a:rPr>
              <a:t>：供水公司</a:t>
            </a:r>
            <a:r>
              <a:rPr lang="en-US" altLang="zh-CN" sz="1400">
                <a:solidFill>
                  <a:srgbClr val="B28600"/>
                </a:solidFill>
                <a:latin typeface="黑体" panose="02010609060101010101" pitchFamily="49" charset="-122"/>
                <a:ea typeface="黑体" panose="02010609060101010101" pitchFamily="49" charset="-122"/>
              </a:rPr>
              <a:t> 82911233</a:t>
            </a:r>
            <a:endParaRPr lang="zh-CN" altLang="en-US" sz="1400">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rPr>
              <a:t>用电</a:t>
            </a:r>
            <a:r>
              <a:rPr lang="en-US" altLang="zh-CN" sz="1400">
                <a:solidFill>
                  <a:srgbClr val="B28600"/>
                </a:solidFill>
                <a:latin typeface="黑体" panose="02010609060101010101" pitchFamily="49" charset="-122"/>
                <a:ea typeface="黑体" panose="02010609060101010101" pitchFamily="49" charset="-122"/>
              </a:rPr>
              <a:t>“</a:t>
            </a:r>
            <a:r>
              <a:rPr lang="zh-CN" altLang="en-US" sz="1400">
                <a:solidFill>
                  <a:srgbClr val="B28600"/>
                </a:solidFill>
                <a:latin typeface="黑体" panose="02010609060101010101" pitchFamily="49" charset="-122"/>
                <a:ea typeface="黑体" panose="02010609060101010101" pitchFamily="49" charset="-122"/>
              </a:rPr>
              <a:t>欠费不停供</a:t>
            </a:r>
            <a:r>
              <a:rPr lang="en-US" altLang="zh-CN" sz="1400">
                <a:solidFill>
                  <a:srgbClr val="B28600"/>
                </a:solidFill>
                <a:latin typeface="黑体" panose="02010609060101010101" pitchFamily="49" charset="-122"/>
                <a:ea typeface="黑体" panose="02010609060101010101" pitchFamily="49" charset="-122"/>
              </a:rPr>
              <a:t>”</a:t>
            </a:r>
            <a:r>
              <a:rPr lang="zh-CN" altLang="en-US" sz="1400">
                <a:solidFill>
                  <a:srgbClr val="B28600"/>
                </a:solidFill>
                <a:latin typeface="黑体" panose="02010609060101010101" pitchFamily="49" charset="-122"/>
                <a:ea typeface="黑体" panose="02010609060101010101" pitchFamily="49" charset="-122"/>
              </a:rPr>
              <a:t>：平山县供电分公司 </a:t>
            </a:r>
            <a:r>
              <a:rPr lang="en-US" sz="1400">
                <a:solidFill>
                  <a:srgbClr val="B28600"/>
                </a:solidFill>
                <a:latin typeface="黑体" panose="02010609060101010101" pitchFamily="49" charset="-122"/>
                <a:ea typeface="黑体" panose="02010609060101010101" pitchFamily="49" charset="-122"/>
              </a:rPr>
              <a:t>82866300</a:t>
            </a:r>
            <a:endParaRPr lang="zh-CN" altLang="en-US" sz="1400">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sym typeface="+mn-ea"/>
              </a:rPr>
              <a:t>用气</a:t>
            </a:r>
            <a:r>
              <a:rPr lang="en-US" altLang="zh-CN" sz="1400">
                <a:solidFill>
                  <a:srgbClr val="B28600"/>
                </a:solidFill>
                <a:latin typeface="黑体" panose="02010609060101010101" pitchFamily="49" charset="-122"/>
                <a:ea typeface="黑体" panose="02010609060101010101" pitchFamily="49" charset="-122"/>
                <a:sym typeface="+mn-ea"/>
              </a:rPr>
              <a:t>“</a:t>
            </a:r>
            <a:r>
              <a:rPr lang="zh-CN" altLang="en-US" sz="1400">
                <a:solidFill>
                  <a:srgbClr val="B28600"/>
                </a:solidFill>
                <a:latin typeface="黑体" panose="02010609060101010101" pitchFamily="49" charset="-122"/>
                <a:ea typeface="黑体" panose="02010609060101010101" pitchFamily="49" charset="-122"/>
                <a:sym typeface="+mn-ea"/>
              </a:rPr>
              <a:t>欠费不停供</a:t>
            </a:r>
            <a:r>
              <a:rPr lang="en-US" altLang="zh-CN" sz="1400">
                <a:solidFill>
                  <a:srgbClr val="B28600"/>
                </a:solidFill>
                <a:latin typeface="黑体" panose="02010609060101010101" pitchFamily="49" charset="-122"/>
                <a:ea typeface="黑体" panose="02010609060101010101" pitchFamily="49" charset="-122"/>
                <a:sym typeface="+mn-ea"/>
              </a:rPr>
              <a:t>”</a:t>
            </a:r>
            <a:r>
              <a:rPr lang="zh-CN" altLang="en-US" sz="1400">
                <a:solidFill>
                  <a:srgbClr val="B28600"/>
                </a:solidFill>
                <a:latin typeface="黑体" panose="02010609060101010101" pitchFamily="49" charset="-122"/>
                <a:ea typeface="黑体" panose="02010609060101010101" pitchFamily="49" charset="-122"/>
                <a:sym typeface="+mn-ea"/>
              </a:rPr>
              <a:t>：</a:t>
            </a:r>
            <a:r>
              <a:rPr lang="zh-CN" altLang="en-US" sz="1400">
                <a:solidFill>
                  <a:srgbClr val="B28600"/>
                </a:solidFill>
                <a:latin typeface="黑体" panose="02010609060101010101" pitchFamily="49" charset="-122"/>
                <a:ea typeface="黑体" panose="02010609060101010101" pitchFamily="49" charset="-122"/>
              </a:rPr>
              <a:t>住房和城乡建设局</a:t>
            </a:r>
            <a:r>
              <a:rPr lang="en-US" altLang="zh-CN" sz="1400">
                <a:solidFill>
                  <a:srgbClr val="B28600"/>
                </a:solidFill>
                <a:latin typeface="黑体" panose="02010609060101010101" pitchFamily="49" charset="-122"/>
                <a:ea typeface="黑体" panose="02010609060101010101" pitchFamily="49" charset="-122"/>
              </a:rPr>
              <a:t> 82911734</a:t>
            </a:r>
            <a:endParaRPr lang="en-US" altLang="zh-CN" sz="1400">
              <a:solidFill>
                <a:srgbClr val="B28600"/>
              </a:solidFill>
              <a:latin typeface="黑体" panose="02010609060101010101" pitchFamily="49" charset="-122"/>
              <a:ea typeface="黑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37668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2</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387475"/>
            <a:ext cx="4779644" cy="953135"/>
          </a:xfrm>
          <a:prstGeom prst="rect">
            <a:avLst/>
          </a:prstGeom>
          <a:noFill/>
        </p:spPr>
        <p:txBody>
          <a:bodyPr wrap="square" rtlCol="0">
            <a:spAutoFit/>
          </a:bodyPr>
          <a:lstStyle/>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招标领域推行替代现金缴纳保证金</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4" name="圆角矩形 13"/>
          <p:cNvSpPr/>
          <p:nvPr/>
        </p:nvSpPr>
        <p:spPr>
          <a:xfrm>
            <a:off x="411680" y="277241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20000" y="2772410"/>
            <a:ext cx="4860000" cy="1422400"/>
          </a:xfrm>
          <a:prstGeom prst="rect">
            <a:avLst/>
          </a:prstGeom>
          <a:noFill/>
          <a:ln w="9525">
            <a:noFill/>
          </a:ln>
        </p:spPr>
        <p:txBody>
          <a:bodyPr wrap="square" anchor="t" anchorCtr="0">
            <a:spAutoFit/>
          </a:bodyPr>
          <a:lstStyle/>
          <a:p>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AC8200"/>
                </a:solidFill>
                <a:latin typeface="黑体" panose="02010609060101010101" pitchFamily="49" charset="-122"/>
                <a:ea typeface="黑体" panose="02010609060101010101" pitchFamily="49" charset="-122"/>
              </a:rPr>
              <a:t>在招投标领域，大力推行保函（保险）、支票、汇票、本票等非现金替代现金缴纳投标、履约、工程质量等保证金，鼓励招标人对中小微企业投标人免除投标担保。</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436054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4358958"/>
            <a:ext cx="4860000" cy="781050"/>
          </a:xfrm>
          <a:prstGeom prst="rect">
            <a:avLst/>
          </a:prstGeom>
          <a:noFill/>
          <a:ln w="9525">
            <a:noFill/>
          </a:ln>
        </p:spPr>
        <p:txBody>
          <a:bodyPr wrap="square" anchor="t" anchorCtr="0">
            <a:spAutoFit/>
          </a:bodyPr>
          <a:lstStyle/>
          <a:p>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nSpc>
                <a:spcPts val="2500"/>
              </a:lnSpc>
            </a:pPr>
            <a:r>
              <a:rPr lang="zh-CN" altLang="en-US" sz="1400">
                <a:solidFill>
                  <a:srgbClr val="B28600"/>
                </a:solidFill>
                <a:latin typeface="黑体" panose="02010609060101010101" pitchFamily="49" charset="-122"/>
                <a:ea typeface="黑体" panose="02010609060101010101" pitchFamily="49" charset="-122"/>
              </a:rPr>
              <a:t>受疫情影响暂时出现生产经营困难的小微企业。</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圆角矩形 1"/>
          <p:cNvSpPr/>
          <p:nvPr/>
        </p:nvSpPr>
        <p:spPr>
          <a:xfrm>
            <a:off x="411680" y="585787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5857875"/>
            <a:ext cx="4860000" cy="2063750"/>
          </a:xfrm>
          <a:prstGeom prst="rect">
            <a:avLst/>
          </a:prstGeom>
          <a:noFill/>
          <a:ln w="9525">
            <a:noFill/>
          </a:ln>
        </p:spPr>
        <p:txBody>
          <a:bodyPr wrap="square" anchor="t" anchorCtr="0">
            <a:spAutoFit/>
          </a:bodyPr>
          <a:lstStyle/>
          <a:p>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gn="l">
              <a:lnSpc>
                <a:spcPts val="2500"/>
              </a:lnSpc>
            </a:pPr>
            <a:r>
              <a:rPr sz="1400">
                <a:solidFill>
                  <a:srgbClr val="B08500"/>
                </a:solidFill>
                <a:latin typeface="黑体" panose="02010609060101010101" pitchFamily="49" charset="-122"/>
                <a:ea typeface="黑体" panose="02010609060101010101" pitchFamily="49" charset="-122"/>
              </a:rPr>
              <a:t>1.招标人制定招标文件，招标文件应当明确采用保函(保险)、支票、汇票、</a:t>
            </a:r>
            <a:r>
              <a:rPr lang="zh-CN" sz="1400">
                <a:solidFill>
                  <a:srgbClr val="B08500"/>
                </a:solidFill>
                <a:latin typeface="黑体" panose="02010609060101010101" pitchFamily="49" charset="-122"/>
                <a:ea typeface="黑体" panose="02010609060101010101" pitchFamily="49" charset="-122"/>
              </a:rPr>
              <a:t>本票等非现金</a:t>
            </a:r>
            <a:r>
              <a:rPr sz="1400">
                <a:solidFill>
                  <a:srgbClr val="B08500"/>
                </a:solidFill>
                <a:latin typeface="黑体" panose="02010609060101010101" pitchFamily="49" charset="-122"/>
                <a:ea typeface="黑体" panose="02010609060101010101" pitchFamily="49" charset="-122"/>
              </a:rPr>
              <a:t>替代现金缴纳投标、履约、工程质量等保证金。投标人全部免除投标担保，推行投标人投标承诺制。</a:t>
            </a:r>
            <a:endParaRPr sz="1400">
              <a:solidFill>
                <a:srgbClr val="B08500"/>
              </a:solidFill>
              <a:latin typeface="黑体" panose="02010609060101010101" pitchFamily="49" charset="-122"/>
              <a:ea typeface="黑体" panose="02010609060101010101" pitchFamily="49" charset="-122"/>
            </a:endParaRPr>
          </a:p>
          <a:p>
            <a:pPr>
              <a:lnSpc>
                <a:spcPts val="2500"/>
              </a:lnSpc>
            </a:pPr>
            <a:r>
              <a:rPr sz="1400">
                <a:solidFill>
                  <a:srgbClr val="B08500"/>
                </a:solidFill>
                <a:latin typeface="黑体" panose="02010609060101010101" pitchFamily="49" charset="-122"/>
                <a:ea typeface="黑体" panose="02010609060101010101" pitchFamily="49" charset="-122"/>
              </a:rPr>
              <a:t>2.</a:t>
            </a:r>
            <a:r>
              <a:rPr lang="zh-CN" altLang="en-US" sz="1400">
                <a:solidFill>
                  <a:srgbClr val="B28600"/>
                </a:solidFill>
                <a:latin typeface="黑体" panose="02010609060101010101" pitchFamily="49" charset="-122"/>
                <a:ea typeface="黑体" panose="02010609060101010101" pitchFamily="49" charset="-122"/>
                <a:sym typeface="+mn-ea"/>
              </a:rPr>
              <a:t>住房和城乡建设局</a:t>
            </a:r>
            <a:r>
              <a:rPr sz="1400">
                <a:solidFill>
                  <a:srgbClr val="B08500"/>
                </a:solidFill>
                <a:latin typeface="黑体" panose="02010609060101010101" pitchFamily="49" charset="-122"/>
                <a:ea typeface="黑体" panose="02010609060101010101" pitchFamily="49" charset="-122"/>
              </a:rPr>
              <a:t>审核招标人招标文件。</a:t>
            </a:r>
            <a:endParaRPr sz="1400">
              <a:solidFill>
                <a:srgbClr val="B08500"/>
              </a:solidFill>
              <a:latin typeface="黑体" panose="02010609060101010101" pitchFamily="49" charset="-122"/>
              <a:ea typeface="黑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5" name="圆角矩形 4"/>
          <p:cNvSpPr/>
          <p:nvPr/>
        </p:nvSpPr>
        <p:spPr>
          <a:xfrm>
            <a:off x="411680" y="290449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39050" y="2904490"/>
            <a:ext cx="4860000" cy="781050"/>
          </a:xfrm>
          <a:prstGeom prst="rect">
            <a:avLst/>
          </a:prstGeom>
          <a:noFill/>
          <a:ln w="9525">
            <a:noFill/>
          </a:ln>
        </p:spPr>
        <p:txBody>
          <a:bodyPr wrap="square" anchor="t" anchorCtr="0">
            <a:spAutoFit/>
          </a:bodyPr>
          <a:lstStyle/>
          <a:p>
            <a:pPr algn="just"/>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gn="just">
              <a:lnSpc>
                <a:spcPts val="2500"/>
              </a:lnSpc>
            </a:pPr>
            <a:r>
              <a:rPr sz="1400">
                <a:solidFill>
                  <a:srgbClr val="B08500"/>
                </a:solidFill>
                <a:latin typeface="黑体" panose="02010609060101010101" pitchFamily="49" charset="-122"/>
                <a:ea typeface="黑体" panose="02010609060101010101" pitchFamily="49" charset="-122"/>
              </a:rPr>
              <a:t>自2022年7月15日起开始执行。</a:t>
            </a:r>
            <a:endParaRPr sz="1400">
              <a:solidFill>
                <a:srgbClr val="B08500"/>
              </a:solidFill>
              <a:latin typeface="黑体" panose="02010609060101010101" pitchFamily="49" charset="-122"/>
              <a:ea typeface="黑体" panose="02010609060101010101" pitchFamily="49" charset="-122"/>
            </a:endParaRPr>
          </a:p>
        </p:txBody>
      </p:sp>
      <p:sp>
        <p:nvSpPr>
          <p:cNvPr id="2" name="圆角矩形 1"/>
          <p:cNvSpPr/>
          <p:nvPr/>
        </p:nvSpPr>
        <p:spPr>
          <a:xfrm>
            <a:off x="411680" y="441706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39050" y="4417060"/>
            <a:ext cx="4860000" cy="1101725"/>
          </a:xfrm>
          <a:prstGeom prst="rect">
            <a:avLst/>
          </a:prstGeom>
          <a:noFill/>
          <a:ln w="9525">
            <a:noFill/>
          </a:ln>
        </p:spPr>
        <p:txBody>
          <a:bodyPr wrap="square" anchor="t" anchorCtr="0">
            <a:spAutoFit/>
          </a:bodyPr>
          <a:lstStyle/>
          <a:p>
            <a:pPr algn="just"/>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AC8200"/>
                </a:solidFill>
                <a:latin typeface="黑体" panose="02010609060101010101" pitchFamily="49" charset="-122"/>
                <a:ea typeface="黑体" panose="02010609060101010101" pitchFamily="49" charset="-122"/>
              </a:rPr>
              <a:t>房屋建筑和市政基础设施工程项目由</a:t>
            </a:r>
            <a:r>
              <a:rPr lang="zh-CN" altLang="en-US" sz="1400">
                <a:solidFill>
                  <a:srgbClr val="B28600"/>
                </a:solidFill>
                <a:latin typeface="黑体" panose="02010609060101010101" pitchFamily="49" charset="-122"/>
                <a:ea typeface="黑体" panose="02010609060101010101" pitchFamily="49" charset="-122"/>
                <a:sym typeface="+mn-ea"/>
              </a:rPr>
              <a:t>住房和城乡建设局</a:t>
            </a:r>
            <a:r>
              <a:rPr lang="zh-CN" altLang="en-US" sz="1400">
                <a:solidFill>
                  <a:srgbClr val="AC8200"/>
                </a:solidFill>
                <a:latin typeface="黑体" panose="02010609060101010101" pitchFamily="49" charset="-122"/>
                <a:ea typeface="黑体" panose="02010609060101010101" pitchFamily="49" charset="-122"/>
              </a:rPr>
              <a:t>负责落实。</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614553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39050" y="6145213"/>
            <a:ext cx="4860000" cy="781050"/>
          </a:xfrm>
          <a:prstGeom prst="rect">
            <a:avLst/>
          </a:prstGeom>
          <a:noFill/>
          <a:ln w="9525">
            <a:noFill/>
          </a:ln>
        </p:spPr>
        <p:txBody>
          <a:bodyPr wrap="square" anchor="t" anchorCtr="0">
            <a:spAutoFit/>
          </a:bodyPr>
          <a:lstStyle/>
          <a:p>
            <a:pPr algn="just"/>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gn="just">
              <a:lnSpc>
                <a:spcPts val="2500"/>
              </a:lnSpc>
            </a:pPr>
            <a:r>
              <a:rPr lang="zh-CN" altLang="en-US" sz="1400">
                <a:solidFill>
                  <a:srgbClr val="B28600"/>
                </a:solidFill>
                <a:latin typeface="黑体" panose="02010609060101010101" pitchFamily="49" charset="-122"/>
                <a:ea typeface="黑体" panose="02010609060101010101" pitchFamily="49" charset="-122"/>
                <a:sym typeface="+mn-ea"/>
              </a:rPr>
              <a:t>住房和城乡建设局</a:t>
            </a:r>
            <a:r>
              <a:rPr lang="zh-CN" sz="1400">
                <a:solidFill>
                  <a:srgbClr val="B28600"/>
                </a:solidFill>
                <a:latin typeface="黑体" panose="02010609060101010101" pitchFamily="49" charset="-122"/>
                <a:ea typeface="黑体" panose="02010609060101010101" pitchFamily="49" charset="-122"/>
              </a:rPr>
              <a:t>：</a:t>
            </a:r>
            <a:r>
              <a:rPr lang="en-US" altLang="zh-CN" sz="1400">
                <a:solidFill>
                  <a:srgbClr val="B28600"/>
                </a:solidFill>
                <a:latin typeface="黑体" panose="02010609060101010101" pitchFamily="49" charset="-122"/>
                <a:ea typeface="黑体" panose="02010609060101010101" pitchFamily="49" charset="-122"/>
              </a:rPr>
              <a:t>82911734</a:t>
            </a:r>
            <a:endParaRPr lang="en-US" altLang="zh-CN" sz="1400">
              <a:solidFill>
                <a:srgbClr val="B28600"/>
              </a:solidFill>
              <a:latin typeface="黑体" panose="02010609060101010101" pitchFamily="49" charset="-122"/>
              <a:ea typeface="黑体" panose="02010609060101010101" pitchFamily="49" charset="-122"/>
            </a:endParaRPr>
          </a:p>
        </p:txBody>
      </p:sp>
      <p:sp>
        <p:nvSpPr>
          <p:cNvPr id="8" name="文本框 7"/>
          <p:cNvSpPr txBox="1"/>
          <p:nvPr/>
        </p:nvSpPr>
        <p:spPr>
          <a:xfrm>
            <a:off x="404695" y="147510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2</a:t>
            </a:r>
            <a:endParaRPr lang="en-US" altLang="zh-CN" sz="6000" b="1" noProof="1">
              <a:gradFill>
                <a:gsLst>
                  <a:gs pos="0">
                    <a:srgbClr val="FECF40"/>
                  </a:gs>
                  <a:gs pos="3000">
                    <a:srgbClr val="846C21"/>
                  </a:gs>
                </a:gsLst>
                <a:lin ang="5400000" scaled="0"/>
              </a:gradFill>
            </a:endParaRPr>
          </a:p>
        </p:txBody>
      </p:sp>
      <p:sp>
        <p:nvSpPr>
          <p:cNvPr id="9" name="文本框 8"/>
          <p:cNvSpPr txBox="1"/>
          <p:nvPr/>
        </p:nvSpPr>
        <p:spPr>
          <a:xfrm>
            <a:off x="1571105" y="1529080"/>
            <a:ext cx="4779644"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招标领域推行替代现金缴纳保证金</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6"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43129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3</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657350"/>
            <a:ext cx="4779644" cy="521970"/>
          </a:xfrm>
          <a:prstGeom prst="rect">
            <a:avLst/>
          </a:prstGeom>
          <a:noFill/>
        </p:spPr>
        <p:txBody>
          <a:bodyPr wrap="square" rtlCol="0">
            <a:spAutoFit/>
          </a:bodyPr>
          <a:lstStyle/>
          <a:p>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转供电环节价格政策</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4" name="圆角矩形 13"/>
          <p:cNvSpPr/>
          <p:nvPr/>
        </p:nvSpPr>
        <p:spPr>
          <a:xfrm>
            <a:off x="411680" y="298767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18730" y="2987675"/>
            <a:ext cx="4860000" cy="4949190"/>
          </a:xfrm>
          <a:prstGeom prst="rect">
            <a:avLst/>
          </a:prstGeom>
          <a:noFill/>
          <a:ln w="9525">
            <a:noFill/>
          </a:ln>
        </p:spPr>
        <p:txBody>
          <a:bodyPr wrap="square" anchor="t" anchorCtr="0">
            <a:spAutoFit/>
          </a:bodyPr>
          <a:lstStyle/>
          <a:p>
            <a:pPr algn="just"/>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1.</a:t>
            </a:r>
            <a:r>
              <a:rPr lang="zh-CN" altLang="en-US" sz="1400">
                <a:solidFill>
                  <a:srgbClr val="AC8200"/>
                </a:solidFill>
                <a:latin typeface="黑体" panose="02010609060101010101" pitchFamily="49" charset="-122"/>
                <a:ea typeface="黑体" panose="02010609060101010101" pitchFamily="49" charset="-122"/>
              </a:rPr>
              <a:t>对已安装电力计量装置的终端用户，按照用户对应电压等级的市场购电或电网代理购电的到户电价执行。</a:t>
            </a:r>
            <a:endParaRPr lang="zh-CN" altLang="en-US" sz="1400">
              <a:solidFill>
                <a:srgbClr val="AC8200"/>
              </a:solidFill>
              <a:latin typeface="黑体" panose="02010609060101010101" pitchFamily="49" charset="-122"/>
              <a:ea typeface="黑体" panose="02010609060101010101" pitchFamily="49" charset="-122"/>
            </a:endParaRPr>
          </a:p>
          <a:p>
            <a:pPr algn="l">
              <a:lnSpc>
                <a:spcPts val="2500"/>
              </a:lnSpc>
            </a:pPr>
            <a:r>
              <a:rPr lang="en-US" altLang="zh-CN" sz="1400">
                <a:solidFill>
                  <a:srgbClr val="AC8200"/>
                </a:solidFill>
                <a:latin typeface="黑体" panose="02010609060101010101" pitchFamily="49" charset="-122"/>
                <a:ea typeface="黑体" panose="02010609060101010101" pitchFamily="49" charset="-122"/>
              </a:rPr>
              <a:t>2.</a:t>
            </a:r>
            <a:r>
              <a:rPr lang="zh-CN" altLang="en-US" sz="1400">
                <a:solidFill>
                  <a:srgbClr val="AC8200"/>
                </a:solidFill>
                <a:latin typeface="黑体" panose="02010609060101010101" pitchFamily="49" charset="-122"/>
                <a:ea typeface="黑体" panose="02010609060101010101" pitchFamily="49" charset="-122"/>
              </a:rPr>
              <a:t>对未安装电力计量装置的终端用户，转供电主体电费由终端用户公平分摊。</a:t>
            </a:r>
            <a:endParaRPr lang="zh-CN" altLang="en-US" sz="1400">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3.</a:t>
            </a:r>
            <a:r>
              <a:rPr lang="zh-CN" altLang="en-US" sz="1400">
                <a:solidFill>
                  <a:srgbClr val="AC8200"/>
                </a:solidFill>
                <a:latin typeface="黑体" panose="02010609060101010101" pitchFamily="49" charset="-122"/>
                <a:ea typeface="黑体" panose="02010609060101010101" pitchFamily="49" charset="-122"/>
              </a:rPr>
              <a:t>转供电主体物业公共部位、共用设施和配套设施用电（含转供电变压器和线路损耗电量）电费、运行维护费，通过物业费、租金或公共收益等途径解决。转供电主体调整物业费、租金等应当严格履行相关程序。</a:t>
            </a:r>
            <a:endParaRPr lang="zh-CN" altLang="en-US" sz="1400">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4.</a:t>
            </a:r>
            <a:r>
              <a:rPr lang="zh-CN" altLang="en-US" sz="1400">
                <a:solidFill>
                  <a:srgbClr val="AC8200"/>
                </a:solidFill>
                <a:latin typeface="黑体" panose="02010609060101010101" pitchFamily="49" charset="-122"/>
                <a:ea typeface="黑体" panose="02010609060101010101" pitchFamily="49" charset="-122"/>
              </a:rPr>
              <a:t>转供电主体自用电量电费由转供电主体自身承担，严禁向终端用户分摊。转供电主体不得以电费为基数加收各类服务费用，严禁以强制服务、捆绑收费等形式收取不合理费用。</a:t>
            </a:r>
            <a:endParaRPr lang="zh-CN" altLang="en-US" sz="1400">
              <a:solidFill>
                <a:srgbClr val="AC8200"/>
              </a:solidFill>
              <a:latin typeface="黑体" panose="02010609060101010101" pitchFamily="49" charset="-122"/>
              <a:ea typeface="黑体" panose="02010609060101010101" pitchFamily="49" charset="-122"/>
            </a:endParaRPr>
          </a:p>
          <a:p>
            <a:pPr algn="just">
              <a:lnSpc>
                <a:spcPts val="2500"/>
              </a:lnSpc>
            </a:pPr>
            <a:r>
              <a:rPr lang="en-US" altLang="zh-CN" sz="1400">
                <a:solidFill>
                  <a:srgbClr val="AC8200"/>
                </a:solidFill>
                <a:latin typeface="黑体" panose="02010609060101010101" pitchFamily="49" charset="-122"/>
                <a:ea typeface="黑体" panose="02010609060101010101" pitchFamily="49" charset="-122"/>
              </a:rPr>
              <a:t>5.</a:t>
            </a:r>
            <a:r>
              <a:rPr lang="zh-CN" altLang="en-US" sz="1400">
                <a:solidFill>
                  <a:srgbClr val="AC8200"/>
                </a:solidFill>
                <a:latin typeface="黑体" panose="02010609060101010101" pitchFamily="49" charset="-122"/>
                <a:ea typeface="黑体" panose="02010609060101010101" pitchFamily="49" charset="-122"/>
              </a:rPr>
              <a:t>转供电主体向终端用户安装的电力计量装置应符合国家标准，不得向终端用户收取计量装置费用。</a:t>
            </a:r>
            <a:endParaRPr lang="zh-CN" altLang="en-US" sz="1400">
              <a:solidFill>
                <a:srgbClr val="AC8200"/>
              </a:solidFill>
              <a:latin typeface="黑体" panose="02010609060101010101" pitchFamily="49" charset="-122"/>
              <a:ea typeface="黑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5" name="圆角矩形 4"/>
          <p:cNvSpPr/>
          <p:nvPr/>
        </p:nvSpPr>
        <p:spPr>
          <a:xfrm>
            <a:off x="411680" y="519366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20000" y="5149215"/>
            <a:ext cx="4860000" cy="781050"/>
          </a:xfrm>
          <a:prstGeom prst="rect">
            <a:avLst/>
          </a:prstGeom>
          <a:noFill/>
          <a:ln w="9525">
            <a:noFill/>
          </a:ln>
        </p:spPr>
        <p:txBody>
          <a:bodyPr wrap="square" anchor="t" anchorCtr="0">
            <a:spAutoFit/>
          </a:bodyPr>
          <a:lstStyle/>
          <a:p>
            <a:pPr algn="l"/>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sz="1400">
                <a:solidFill>
                  <a:srgbClr val="B08500"/>
                </a:solidFill>
                <a:latin typeface="黑体" panose="02010609060101010101" pitchFamily="49" charset="-122"/>
                <a:ea typeface="黑体" panose="02010609060101010101" pitchFamily="49" charset="-122"/>
              </a:rPr>
              <a:t>自2022年7月1日起执行。</a:t>
            </a:r>
            <a:endParaRPr sz="1400">
              <a:solidFill>
                <a:srgbClr val="B08500"/>
              </a:solidFill>
              <a:latin typeface="黑体" panose="02010609060101010101" pitchFamily="49" charset="-122"/>
              <a:ea typeface="黑体" panose="02010609060101010101" pitchFamily="49" charset="-122"/>
            </a:endParaRPr>
          </a:p>
        </p:txBody>
      </p:sp>
      <p:sp>
        <p:nvSpPr>
          <p:cNvPr id="2" name="圆角矩形 1"/>
          <p:cNvSpPr/>
          <p:nvPr/>
        </p:nvSpPr>
        <p:spPr>
          <a:xfrm>
            <a:off x="411680" y="64192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20000" y="6374765"/>
            <a:ext cx="4860000" cy="781050"/>
          </a:xfrm>
          <a:prstGeom prst="rect">
            <a:avLst/>
          </a:prstGeom>
          <a:noFill/>
          <a:ln w="9525">
            <a:noFill/>
          </a:ln>
        </p:spPr>
        <p:txBody>
          <a:bodyPr wrap="square" anchor="t" anchorCtr="0">
            <a:spAutoFit/>
          </a:bodyPr>
          <a:lstStyle/>
          <a:p>
            <a:pPr algn="l"/>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sym typeface="+mn-ea"/>
              </a:rPr>
              <a:t>平山县供电分公司负责解释说明</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764540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0000" y="7600633"/>
            <a:ext cx="4860000" cy="781050"/>
          </a:xfrm>
          <a:prstGeom prst="rect">
            <a:avLst/>
          </a:prstGeom>
          <a:noFill/>
          <a:ln w="9525">
            <a:noFill/>
          </a:ln>
        </p:spPr>
        <p:txBody>
          <a:bodyPr wrap="square" anchor="t" anchorCtr="0">
            <a:spAutoFit/>
          </a:bodyPr>
          <a:lstStyle/>
          <a:p>
            <a:pPr algn="l"/>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sym typeface="+mn-ea"/>
              </a:rPr>
              <a:t>平山县供电分公司 </a:t>
            </a:r>
            <a:r>
              <a:rPr lang="en-US" sz="1400">
                <a:solidFill>
                  <a:srgbClr val="B28600"/>
                </a:solidFill>
                <a:latin typeface="黑体" panose="02010609060101010101" pitchFamily="49" charset="-122"/>
                <a:ea typeface="黑体" panose="02010609060101010101" pitchFamily="49" charset="-122"/>
                <a:sym typeface="+mn-ea"/>
              </a:rPr>
              <a:t>82866300</a:t>
            </a:r>
            <a:endParaRPr sz="1400">
              <a:solidFill>
                <a:srgbClr val="B28600"/>
              </a:solidFill>
              <a:latin typeface="黑体" panose="02010609060101010101" pitchFamily="49" charset="-122"/>
              <a:ea typeface="黑体" panose="02010609060101010101" pitchFamily="49" charset="-122"/>
            </a:endParaRPr>
          </a:p>
        </p:txBody>
      </p:sp>
      <p:sp>
        <p:nvSpPr>
          <p:cNvPr id="8" name="文本框 7"/>
          <p:cNvSpPr txBox="1"/>
          <p:nvPr/>
        </p:nvSpPr>
        <p:spPr>
          <a:xfrm>
            <a:off x="404695" y="127000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3</a:t>
            </a:r>
            <a:endParaRPr lang="en-US" altLang="zh-CN" sz="6000" b="1" noProof="1">
              <a:gradFill>
                <a:gsLst>
                  <a:gs pos="0">
                    <a:srgbClr val="FECF40"/>
                  </a:gs>
                  <a:gs pos="3000">
                    <a:srgbClr val="846C21"/>
                  </a:gs>
                </a:gsLst>
                <a:lin ang="5400000" scaled="0"/>
              </a:gradFill>
            </a:endParaRPr>
          </a:p>
        </p:txBody>
      </p:sp>
      <p:sp>
        <p:nvSpPr>
          <p:cNvPr id="9" name="文本框 8"/>
          <p:cNvSpPr txBox="1"/>
          <p:nvPr/>
        </p:nvSpPr>
        <p:spPr>
          <a:xfrm>
            <a:off x="1591425" y="1467485"/>
            <a:ext cx="4779644" cy="521970"/>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转供电环节价格政策</a:t>
            </a:r>
            <a:endPar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endParaRPr>
          </a:p>
        </p:txBody>
      </p:sp>
      <p:sp>
        <p:nvSpPr>
          <p:cNvPr id="6"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7" name="圆角矩形 6"/>
          <p:cNvSpPr/>
          <p:nvPr/>
        </p:nvSpPr>
        <p:spPr>
          <a:xfrm>
            <a:off x="411680" y="254952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2503488"/>
            <a:ext cx="4860000" cy="1101725"/>
          </a:xfrm>
          <a:prstGeom prst="rect">
            <a:avLst/>
          </a:prstGeom>
          <a:noFill/>
          <a:ln w="9525">
            <a:noFill/>
          </a:ln>
        </p:spPr>
        <p:txBody>
          <a:bodyPr wrap="square" anchor="t" anchorCtr="0">
            <a:spAutoFit/>
          </a:bodyPr>
          <a:p>
            <a:pPr algn="l"/>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rPr>
              <a:t>转供电主体（包括但不限于商业综合体、产业园区、物业、写字楼等经营者）转供的行为。</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10" name="圆角矩形 9"/>
          <p:cNvSpPr/>
          <p:nvPr/>
        </p:nvSpPr>
        <p:spPr>
          <a:xfrm>
            <a:off x="411680" y="390334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3858895"/>
            <a:ext cx="4860000" cy="1101725"/>
          </a:xfrm>
          <a:prstGeom prst="rect">
            <a:avLst/>
          </a:prstGeom>
          <a:noFill/>
          <a:ln w="9525">
            <a:noFill/>
          </a:ln>
        </p:spPr>
        <p:txBody>
          <a:bodyPr wrap="square" anchor="t" anchorCtr="0">
            <a:spAutoFit/>
          </a:bodyPr>
          <a:p>
            <a:pPr algn="l"/>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gn="l">
              <a:lnSpc>
                <a:spcPts val="2500"/>
              </a:lnSpc>
            </a:pPr>
            <a:r>
              <a:rPr sz="1400">
                <a:solidFill>
                  <a:srgbClr val="B08500"/>
                </a:solidFill>
                <a:latin typeface="黑体" panose="02010609060101010101" pitchFamily="49" charset="-122"/>
                <a:ea typeface="黑体" panose="02010609060101010101" pitchFamily="49" charset="-122"/>
              </a:rPr>
              <a:t>由转供电主体通过直接参与电力市场交易或由电网公司代理方式购电，对终端用户供电并收取电费。</a:t>
            </a:r>
            <a:endParaRPr sz="1400">
              <a:solidFill>
                <a:srgbClr val="B08500"/>
              </a:solidFill>
              <a:latin typeface="黑体" panose="02010609060101010101" pitchFamily="49" charset="-122"/>
              <a:ea typeface="黑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6" name="文本框 5"/>
          <p:cNvSpPr txBox="1"/>
          <p:nvPr/>
        </p:nvSpPr>
        <p:spPr>
          <a:xfrm>
            <a:off x="432000" y="1315085"/>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4</a:t>
            </a:r>
            <a:endParaRPr lang="en-US" altLang="zh-CN" sz="6000" b="1" noProof="1">
              <a:gradFill>
                <a:gsLst>
                  <a:gs pos="0">
                    <a:srgbClr val="FECF40"/>
                  </a:gs>
                  <a:gs pos="3000">
                    <a:srgbClr val="846C21"/>
                  </a:gs>
                </a:gsLst>
                <a:lin ang="5400000" scaled="0"/>
              </a:gradFill>
            </a:endParaRPr>
          </a:p>
        </p:txBody>
      </p:sp>
      <p:sp>
        <p:nvSpPr>
          <p:cNvPr id="7" name="文本框 6"/>
          <p:cNvSpPr txBox="1"/>
          <p:nvPr/>
        </p:nvSpPr>
        <p:spPr>
          <a:xfrm>
            <a:off x="1620000" y="1325880"/>
            <a:ext cx="4779644" cy="953135"/>
          </a:xfrm>
          <a:prstGeom prst="rect">
            <a:avLst/>
          </a:prstGeom>
          <a:noFill/>
        </p:spPr>
        <p:txBody>
          <a:bodyPr wrap="square" rtlCol="0">
            <a:spAutoFit/>
          </a:bodyPr>
          <a:lstStyle/>
          <a:p>
            <a:pPr algn="l">
              <a:buClrTx/>
              <a:buSzTx/>
              <a:buFontTx/>
            </a:pPr>
            <a:r>
              <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rPr>
              <a:t>降低</a:t>
            </a:r>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特种设备监督检验收费标准</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14" name="圆角矩形 13"/>
          <p:cNvSpPr/>
          <p:nvPr/>
        </p:nvSpPr>
        <p:spPr>
          <a:xfrm>
            <a:off x="411680" y="271081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一</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6" name="文本框 14"/>
          <p:cNvSpPr txBox="1"/>
          <p:nvPr/>
        </p:nvSpPr>
        <p:spPr>
          <a:xfrm>
            <a:off x="1620000" y="2666365"/>
            <a:ext cx="4860000" cy="781050"/>
          </a:xfrm>
          <a:prstGeom prst="rect">
            <a:avLst/>
          </a:prstGeom>
          <a:noFill/>
          <a:ln w="9525">
            <a:noFill/>
          </a:ln>
        </p:spPr>
        <p:txBody>
          <a:bodyPr wrap="square" anchor="t" anchorCtr="0">
            <a:spAutoFit/>
          </a:bodyPr>
          <a:lstStyle/>
          <a:p>
            <a:pPr algn="l"/>
            <a:r>
              <a:rPr lang="zh-CN" altLang="en-US" sz="2400" b="1">
                <a:solidFill>
                  <a:srgbClr val="AC8200"/>
                </a:solidFill>
                <a:latin typeface="黑体" panose="02010609060101010101" pitchFamily="49" charset="-122"/>
                <a:ea typeface="黑体" panose="02010609060101010101" pitchFamily="49" charset="-122"/>
              </a:rPr>
              <a:t>政策内容</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AC8200"/>
                </a:solidFill>
                <a:latin typeface="黑体" panose="02010609060101010101" pitchFamily="49" charset="-122"/>
                <a:ea typeface="黑体" panose="02010609060101010101" pitchFamily="49" charset="-122"/>
              </a:rPr>
              <a:t>特种设备监督检验收费标准降低20%，暂停收取远程费。</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3868420"/>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二</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7178" name="文本框 16"/>
          <p:cNvSpPr txBox="1"/>
          <p:nvPr/>
        </p:nvSpPr>
        <p:spPr>
          <a:xfrm>
            <a:off x="1620000" y="3822383"/>
            <a:ext cx="4860000" cy="1101725"/>
          </a:xfrm>
          <a:prstGeom prst="rect">
            <a:avLst/>
          </a:prstGeom>
          <a:noFill/>
          <a:ln w="9525">
            <a:noFill/>
          </a:ln>
        </p:spPr>
        <p:txBody>
          <a:bodyPr wrap="square" anchor="t" anchorCtr="0">
            <a:spAutoFit/>
          </a:bodyPr>
          <a:lstStyle/>
          <a:p>
            <a:pPr algn="l"/>
            <a:r>
              <a:rPr lang="zh-CN" altLang="en-US" sz="2400" b="1">
                <a:solidFill>
                  <a:srgbClr val="B28600"/>
                </a:solidFill>
                <a:latin typeface="黑体" panose="02010609060101010101" pitchFamily="49" charset="-122"/>
                <a:ea typeface="黑体" panose="02010609060101010101" pitchFamily="49" charset="-122"/>
              </a:rPr>
              <a:t>适用对象</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B28600"/>
                </a:solidFill>
                <a:latin typeface="黑体" panose="02010609060101010101" pitchFamily="49" charset="-122"/>
                <a:ea typeface="黑体" panose="02010609060101010101" pitchFamily="49" charset="-122"/>
              </a:rPr>
              <a:t>县域内使用锅炉、压力容器、压力管道、起重机、电梯等八大类特种设备的单位。</a:t>
            </a:r>
            <a:endParaRPr lang="zh-CN" altLang="en-US" sz="1400">
              <a:solidFill>
                <a:srgbClr val="B28600"/>
              </a:solidFill>
              <a:latin typeface="黑体" panose="02010609060101010101" pitchFamily="49" charset="-122"/>
              <a:ea typeface="黑体" panose="02010609060101010101" pitchFamily="49" charset="-122"/>
            </a:endParaRPr>
          </a:p>
        </p:txBody>
      </p:sp>
      <p:sp>
        <p:nvSpPr>
          <p:cNvPr id="2" name="圆角矩形 1"/>
          <p:cNvSpPr/>
          <p:nvPr/>
        </p:nvSpPr>
        <p:spPr>
          <a:xfrm>
            <a:off x="411680" y="515048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三</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8200" name="文本框 14"/>
          <p:cNvSpPr txBox="1"/>
          <p:nvPr/>
        </p:nvSpPr>
        <p:spPr>
          <a:xfrm>
            <a:off x="1620000" y="5106035"/>
            <a:ext cx="4860000" cy="3666490"/>
          </a:xfrm>
          <a:prstGeom prst="rect">
            <a:avLst/>
          </a:prstGeom>
          <a:noFill/>
          <a:ln w="9525">
            <a:noFill/>
          </a:ln>
        </p:spPr>
        <p:txBody>
          <a:bodyPr wrap="square" anchor="t" anchorCtr="0">
            <a:spAutoFit/>
          </a:bodyPr>
          <a:lstStyle/>
          <a:p>
            <a:pPr algn="l"/>
            <a:r>
              <a:rPr lang="zh-CN" altLang="en-US" sz="2400" b="1">
                <a:solidFill>
                  <a:srgbClr val="B08500"/>
                </a:solidFill>
                <a:latin typeface="黑体" panose="02010609060101010101" pitchFamily="49" charset="-122"/>
                <a:ea typeface="黑体" panose="02010609060101010101" pitchFamily="49" charset="-122"/>
              </a:rPr>
              <a:t>操作流程</a:t>
            </a:r>
            <a:endParaRPr lang="zh-CN" altLang="en-US" sz="2400" b="1">
              <a:solidFill>
                <a:srgbClr val="B08500"/>
              </a:solidFill>
              <a:latin typeface="黑体" panose="02010609060101010101" pitchFamily="49" charset="-122"/>
              <a:ea typeface="黑体" panose="02010609060101010101" pitchFamily="49" charset="-122"/>
            </a:endParaRPr>
          </a:p>
          <a:p>
            <a:pPr algn="l">
              <a:lnSpc>
                <a:spcPts val="2500"/>
              </a:lnSpc>
            </a:pPr>
            <a:r>
              <a:rPr lang="en-US" sz="1400">
                <a:solidFill>
                  <a:srgbClr val="B08500"/>
                </a:solidFill>
                <a:latin typeface="黑体" panose="02010609060101010101" pitchFamily="49" charset="-122"/>
                <a:ea typeface="黑体" panose="02010609060101010101" pitchFamily="49" charset="-122"/>
              </a:rPr>
              <a:t>1.</a:t>
            </a:r>
            <a:r>
              <a:rPr sz="1400">
                <a:solidFill>
                  <a:srgbClr val="B08500"/>
                </a:solidFill>
                <a:latin typeface="黑体" panose="02010609060101010101" pitchFamily="49" charset="-122"/>
                <a:ea typeface="黑体" panose="02010609060101010101" pitchFamily="49" charset="-122"/>
              </a:rPr>
              <a:t>自2022年6月15日至12月31日受理的检验业务，特种设备检验行政事业性收费标准阶段性降低20%，暂停收取远程费。</a:t>
            </a:r>
            <a:endParaRPr sz="1400">
              <a:solidFill>
                <a:srgbClr val="B08500"/>
              </a:solidFill>
              <a:latin typeface="黑体" panose="02010609060101010101" pitchFamily="49" charset="-122"/>
              <a:ea typeface="黑体" panose="02010609060101010101" pitchFamily="49" charset="-122"/>
            </a:endParaRPr>
          </a:p>
          <a:p>
            <a:pPr algn="l">
              <a:lnSpc>
                <a:spcPts val="2500"/>
              </a:lnSpc>
            </a:pPr>
            <a:r>
              <a:rPr lang="en-US" sz="1400">
                <a:solidFill>
                  <a:srgbClr val="B08500"/>
                </a:solidFill>
                <a:latin typeface="黑体" panose="02010609060101010101" pitchFamily="49" charset="-122"/>
                <a:ea typeface="黑体" panose="02010609060101010101" pitchFamily="49" charset="-122"/>
              </a:rPr>
              <a:t>2.</a:t>
            </a:r>
            <a:r>
              <a:rPr sz="1400">
                <a:solidFill>
                  <a:srgbClr val="B08500"/>
                </a:solidFill>
                <a:latin typeface="黑体" panose="02010609060101010101" pitchFamily="49" charset="-122"/>
                <a:ea typeface="黑体" panose="02010609060101010101" pitchFamily="49" charset="-122"/>
              </a:rPr>
              <a:t>特种设备检验费</a:t>
            </a:r>
            <a:r>
              <a:rPr lang="zh-CN" sz="1400">
                <a:solidFill>
                  <a:srgbClr val="B08500"/>
                </a:solidFill>
                <a:latin typeface="黑体" panose="02010609060101010101" pitchFamily="49" charset="-122"/>
                <a:ea typeface="黑体" panose="02010609060101010101" pitchFamily="49" charset="-122"/>
              </a:rPr>
              <a:t>。</a:t>
            </a:r>
            <a:r>
              <a:rPr sz="1400">
                <a:solidFill>
                  <a:srgbClr val="B08500"/>
                </a:solidFill>
                <a:latin typeface="黑体" panose="02010609060101010101" pitchFamily="49" charset="-122"/>
                <a:ea typeface="黑体" panose="02010609060101010101" pitchFamily="49" charset="-122"/>
              </a:rPr>
              <a:t>主要是指锅炉、压力容器、压力管道等承压类特种设备监督检验收取的费用；起重机、电梯等机电类特种设备定期检验、监督检验收取的费用。</a:t>
            </a:r>
            <a:endParaRPr sz="1400">
              <a:solidFill>
                <a:srgbClr val="B08500"/>
              </a:solidFill>
              <a:latin typeface="黑体" panose="02010609060101010101" pitchFamily="49" charset="-122"/>
              <a:ea typeface="黑体" panose="02010609060101010101" pitchFamily="49" charset="-122"/>
            </a:endParaRPr>
          </a:p>
          <a:p>
            <a:pPr algn="l">
              <a:lnSpc>
                <a:spcPts val="2500"/>
              </a:lnSpc>
            </a:pPr>
            <a:r>
              <a:rPr lang="en-US" sz="1400">
                <a:solidFill>
                  <a:srgbClr val="B08500"/>
                </a:solidFill>
                <a:latin typeface="黑体" panose="02010609060101010101" pitchFamily="49" charset="-122"/>
                <a:ea typeface="黑体" panose="02010609060101010101" pitchFamily="49" charset="-122"/>
              </a:rPr>
              <a:t>3.</a:t>
            </a:r>
            <a:r>
              <a:rPr sz="1400">
                <a:solidFill>
                  <a:srgbClr val="B08500"/>
                </a:solidFill>
                <a:latin typeface="黑体" panose="02010609060101010101" pitchFamily="49" charset="-122"/>
                <a:ea typeface="黑体" panose="02010609060101010101" pitchFamily="49" charset="-122"/>
              </a:rPr>
              <a:t>远程收费标准。对于外出检验单程超过15公里时，每超过10公里检验费加收5%，但最多不超过50%。单程在25公里以内，每往返一次收取交通费60元，单程超过25公里时，按实际里程每公里加收1</a:t>
            </a:r>
            <a:r>
              <a:rPr lang="en-US" sz="1400">
                <a:solidFill>
                  <a:srgbClr val="B08500"/>
                </a:solidFill>
                <a:latin typeface="黑体" panose="02010609060101010101" pitchFamily="49" charset="-122"/>
                <a:ea typeface="黑体" panose="02010609060101010101" pitchFamily="49" charset="-122"/>
              </a:rPr>
              <a:t>.</a:t>
            </a:r>
            <a:r>
              <a:rPr sz="1400">
                <a:solidFill>
                  <a:srgbClr val="B08500"/>
                </a:solidFill>
                <a:latin typeface="黑体" panose="02010609060101010101" pitchFamily="49" charset="-122"/>
                <a:ea typeface="黑体" panose="02010609060101010101" pitchFamily="49" charset="-122"/>
              </a:rPr>
              <a:t>2元</a:t>
            </a:r>
            <a:r>
              <a:rPr lang="zh-CN" sz="1400">
                <a:solidFill>
                  <a:srgbClr val="B08500"/>
                </a:solidFill>
                <a:latin typeface="黑体" panose="02010609060101010101" pitchFamily="49" charset="-122"/>
                <a:ea typeface="黑体" panose="02010609060101010101" pitchFamily="49" charset="-122"/>
              </a:rPr>
              <a:t>。</a:t>
            </a:r>
            <a:endParaRPr lang="zh-CN" sz="1400">
              <a:solidFill>
                <a:srgbClr val="B08500"/>
              </a:solidFill>
              <a:latin typeface="黑体" panose="02010609060101010101" pitchFamily="49" charset="-122"/>
              <a:ea typeface="黑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84313" y="654050"/>
            <a:ext cx="1550988" cy="76200"/>
          </a:xfrm>
          <a:prstGeom prst="rec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流程图: 多文档 3"/>
          <p:cNvSpPr/>
          <p:nvPr/>
        </p:nvSpPr>
        <p:spPr>
          <a:xfrm>
            <a:off x="692150" y="539750"/>
            <a:ext cx="287338" cy="360363"/>
          </a:xfrm>
          <a:prstGeom prst="flowChartMultidocument">
            <a:avLst/>
          </a:prstGeom>
          <a:solidFill>
            <a:srgbClr val="B2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5" name="圆角矩形 4"/>
          <p:cNvSpPr/>
          <p:nvPr/>
        </p:nvSpPr>
        <p:spPr>
          <a:xfrm>
            <a:off x="411680" y="302069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四</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8" name="文本框 7"/>
          <p:cNvSpPr txBox="1"/>
          <p:nvPr/>
        </p:nvSpPr>
        <p:spPr>
          <a:xfrm>
            <a:off x="1606030" y="2976245"/>
            <a:ext cx="4860000" cy="781050"/>
          </a:xfrm>
          <a:prstGeom prst="rect">
            <a:avLst/>
          </a:prstGeom>
          <a:noFill/>
          <a:ln w="9525">
            <a:noFill/>
          </a:ln>
        </p:spPr>
        <p:txBody>
          <a:bodyPr wrap="square" anchor="t" anchorCtr="0">
            <a:spAutoFit/>
          </a:bodyPr>
          <a:lstStyle/>
          <a:p>
            <a:pPr algn="l"/>
            <a:r>
              <a:rPr lang="zh-CN" altLang="en-US" sz="2400" b="1">
                <a:solidFill>
                  <a:srgbClr val="AC8200"/>
                </a:solidFill>
                <a:latin typeface="黑体" panose="02010609060101010101" pitchFamily="49" charset="-122"/>
                <a:ea typeface="黑体" panose="02010609060101010101" pitchFamily="49" charset="-122"/>
              </a:rPr>
              <a:t>兑现时间</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sz="1400">
                <a:solidFill>
                  <a:srgbClr val="B08500"/>
                </a:solidFill>
                <a:latin typeface="黑体" panose="02010609060101010101" pitchFamily="49" charset="-122"/>
                <a:ea typeface="黑体" panose="02010609060101010101" pitchFamily="49" charset="-122"/>
              </a:rPr>
              <a:t>2022年6月15日至12月31日</a:t>
            </a:r>
            <a:r>
              <a:rPr lang="zh-CN" sz="1400">
                <a:solidFill>
                  <a:srgbClr val="B08500"/>
                </a:solidFill>
                <a:latin typeface="黑体" panose="02010609060101010101" pitchFamily="49" charset="-122"/>
                <a:ea typeface="黑体" panose="02010609060101010101" pitchFamily="49" charset="-122"/>
              </a:rPr>
              <a:t>。</a:t>
            </a:r>
            <a:endParaRPr lang="zh-CN" sz="1400">
              <a:solidFill>
                <a:srgbClr val="B08500"/>
              </a:solidFill>
              <a:latin typeface="黑体" panose="02010609060101010101" pitchFamily="49" charset="-122"/>
              <a:ea typeface="黑体" panose="02010609060101010101" pitchFamily="49" charset="-122"/>
            </a:endParaRPr>
          </a:p>
        </p:txBody>
      </p:sp>
      <p:sp>
        <p:nvSpPr>
          <p:cNvPr id="2" name="圆角矩形 1"/>
          <p:cNvSpPr/>
          <p:nvPr/>
        </p:nvSpPr>
        <p:spPr>
          <a:xfrm>
            <a:off x="411680" y="453326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五</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4" name="文本框 14"/>
          <p:cNvSpPr txBox="1"/>
          <p:nvPr/>
        </p:nvSpPr>
        <p:spPr>
          <a:xfrm>
            <a:off x="1640320" y="4488815"/>
            <a:ext cx="4860000" cy="781050"/>
          </a:xfrm>
          <a:prstGeom prst="rect">
            <a:avLst/>
          </a:prstGeom>
          <a:noFill/>
          <a:ln w="9525">
            <a:noFill/>
          </a:ln>
        </p:spPr>
        <p:txBody>
          <a:bodyPr wrap="square" anchor="t" anchorCtr="0">
            <a:spAutoFit/>
          </a:bodyPr>
          <a:lstStyle/>
          <a:p>
            <a:pPr algn="l"/>
            <a:r>
              <a:rPr lang="zh-CN" altLang="en-US" sz="2400" b="1">
                <a:solidFill>
                  <a:srgbClr val="AC8200"/>
                </a:solidFill>
                <a:latin typeface="黑体" panose="02010609060101010101" pitchFamily="49" charset="-122"/>
                <a:ea typeface="黑体" panose="02010609060101010101" pitchFamily="49" charset="-122"/>
              </a:rPr>
              <a:t>责任分工</a:t>
            </a:r>
            <a:endParaRPr lang="zh-CN" altLang="en-US" sz="2400" b="1">
              <a:solidFill>
                <a:srgbClr val="AC8200"/>
              </a:solidFill>
              <a:latin typeface="黑体" panose="02010609060101010101" pitchFamily="49" charset="-122"/>
              <a:ea typeface="黑体" panose="02010609060101010101" pitchFamily="49" charset="-122"/>
            </a:endParaRPr>
          </a:p>
          <a:p>
            <a:pPr algn="l">
              <a:lnSpc>
                <a:spcPts val="2500"/>
              </a:lnSpc>
            </a:pPr>
            <a:r>
              <a:rPr lang="zh-CN" altLang="en-US" sz="1400">
                <a:solidFill>
                  <a:srgbClr val="AC8200"/>
                </a:solidFill>
                <a:latin typeface="黑体" panose="02010609060101010101" pitchFamily="49" charset="-122"/>
                <a:ea typeface="黑体" panose="02010609060101010101" pitchFamily="49" charset="-122"/>
              </a:rPr>
              <a:t>县市场监督管理局负责解释并落实</a:t>
            </a:r>
            <a:endParaRPr lang="zh-CN" altLang="en-US" sz="1400">
              <a:solidFill>
                <a:srgbClr val="AC8200"/>
              </a:solidFill>
              <a:latin typeface="黑体" panose="02010609060101010101" pitchFamily="49" charset="-122"/>
              <a:ea typeface="黑体" panose="02010609060101010101" pitchFamily="49" charset="-122"/>
            </a:endParaRPr>
          </a:p>
        </p:txBody>
      </p:sp>
      <p:sp>
        <p:nvSpPr>
          <p:cNvPr id="16" name="圆角矩形 15"/>
          <p:cNvSpPr/>
          <p:nvPr/>
        </p:nvSpPr>
        <p:spPr>
          <a:xfrm>
            <a:off x="411680" y="6261735"/>
            <a:ext cx="863600" cy="863600"/>
          </a:xfrm>
          <a:prstGeom prst="roundRect">
            <a:avLst/>
          </a:prstGeom>
          <a:gradFill>
            <a:gsLst>
              <a:gs pos="0">
                <a:srgbClr val="FECF40"/>
              </a:gs>
              <a:gs pos="0">
                <a:srgbClr val="846C21">
                  <a:alpha val="60000"/>
                  <a:lumMod val="90000"/>
                  <a:lumOff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4000" strike="noStrike" noProof="1">
                <a:solidFill>
                  <a:schemeClr val="bg1"/>
                </a:solidFill>
                <a:latin typeface="黑体" panose="02010609060101010101" pitchFamily="49" charset="-122"/>
                <a:ea typeface="黑体" panose="02010609060101010101" pitchFamily="49" charset="-122"/>
              </a:rPr>
              <a:t>六</a:t>
            </a:r>
            <a:endParaRPr lang="zh-CN" altLang="en-US" sz="4000" strike="noStrike" noProof="1">
              <a:solidFill>
                <a:schemeClr val="bg1"/>
              </a:solidFill>
              <a:latin typeface="黑体" panose="02010609060101010101" pitchFamily="49" charset="-122"/>
              <a:ea typeface="黑体" panose="02010609060101010101" pitchFamily="49" charset="-122"/>
            </a:endParaRPr>
          </a:p>
        </p:txBody>
      </p:sp>
      <p:sp>
        <p:nvSpPr>
          <p:cNvPr id="9226" name="文本框 16"/>
          <p:cNvSpPr txBox="1"/>
          <p:nvPr/>
        </p:nvSpPr>
        <p:spPr>
          <a:xfrm>
            <a:off x="1628890" y="6216968"/>
            <a:ext cx="4860000" cy="781050"/>
          </a:xfrm>
          <a:prstGeom prst="rect">
            <a:avLst/>
          </a:prstGeom>
          <a:noFill/>
          <a:ln w="9525">
            <a:noFill/>
          </a:ln>
        </p:spPr>
        <p:txBody>
          <a:bodyPr wrap="square" anchor="t" anchorCtr="0">
            <a:spAutoFit/>
          </a:bodyPr>
          <a:lstStyle/>
          <a:p>
            <a:pPr algn="l"/>
            <a:r>
              <a:rPr lang="zh-CN" altLang="en-US" sz="2400" b="1">
                <a:solidFill>
                  <a:srgbClr val="B28600"/>
                </a:solidFill>
                <a:latin typeface="黑体" panose="02010609060101010101" pitchFamily="49" charset="-122"/>
                <a:ea typeface="黑体" panose="02010609060101010101" pitchFamily="49" charset="-122"/>
              </a:rPr>
              <a:t>联系方式</a:t>
            </a:r>
            <a:endParaRPr lang="zh-CN" altLang="en-US" sz="2400" b="1">
              <a:solidFill>
                <a:srgbClr val="B28600"/>
              </a:solidFill>
              <a:latin typeface="黑体" panose="02010609060101010101" pitchFamily="49" charset="-122"/>
              <a:ea typeface="黑体" panose="02010609060101010101" pitchFamily="49" charset="-122"/>
            </a:endParaRPr>
          </a:p>
          <a:p>
            <a:pPr algn="l">
              <a:lnSpc>
                <a:spcPts val="2500"/>
              </a:lnSpc>
            </a:pPr>
            <a:r>
              <a:rPr lang="zh-CN" sz="1400">
                <a:solidFill>
                  <a:srgbClr val="B28600"/>
                </a:solidFill>
                <a:latin typeface="黑体" panose="02010609060101010101" pitchFamily="49" charset="-122"/>
                <a:ea typeface="黑体" panose="02010609060101010101" pitchFamily="49" charset="-122"/>
              </a:rPr>
              <a:t>县市场监督管理局</a:t>
            </a:r>
            <a:r>
              <a:rPr lang="en-US" altLang="zh-CN" sz="1400">
                <a:solidFill>
                  <a:srgbClr val="B28600"/>
                </a:solidFill>
                <a:latin typeface="黑体" panose="02010609060101010101" pitchFamily="49" charset="-122"/>
                <a:ea typeface="黑体" panose="02010609060101010101" pitchFamily="49" charset="-122"/>
              </a:rPr>
              <a:t> 82931249</a:t>
            </a:r>
            <a:endParaRPr lang="en-US" altLang="zh-CN" sz="1400">
              <a:solidFill>
                <a:srgbClr val="B28600"/>
              </a:solidFill>
              <a:latin typeface="黑体" panose="02010609060101010101" pitchFamily="49" charset="-122"/>
              <a:ea typeface="黑体" panose="02010609060101010101" pitchFamily="49" charset="-122"/>
            </a:endParaRPr>
          </a:p>
        </p:txBody>
      </p:sp>
      <p:sp>
        <p:nvSpPr>
          <p:cNvPr id="8" name="文本框 7"/>
          <p:cNvSpPr txBox="1"/>
          <p:nvPr/>
        </p:nvSpPr>
        <p:spPr>
          <a:xfrm>
            <a:off x="404695" y="1413510"/>
            <a:ext cx="1035685" cy="1014730"/>
          </a:xfrm>
          <a:prstGeom prst="rect">
            <a:avLst/>
          </a:prstGeom>
          <a:noFill/>
        </p:spPr>
        <p:txBody>
          <a:bodyPr wrap="square" rtlCol="0">
            <a:spAutoFit/>
          </a:bodyPr>
          <a:lstStyle/>
          <a:p>
            <a:pPr algn="ctr"/>
            <a:r>
              <a:rPr lang="en-US" altLang="zh-CN" sz="6000" b="1" noProof="1">
                <a:gradFill>
                  <a:gsLst>
                    <a:gs pos="0">
                      <a:srgbClr val="FECF40"/>
                    </a:gs>
                    <a:gs pos="3000">
                      <a:srgbClr val="846C21"/>
                    </a:gs>
                  </a:gsLst>
                  <a:lin ang="5400000" scaled="0"/>
                </a:gradFill>
              </a:rPr>
              <a:t>4</a:t>
            </a:r>
            <a:endParaRPr lang="en-US" altLang="zh-CN" sz="6000" b="1" noProof="1">
              <a:gradFill>
                <a:gsLst>
                  <a:gs pos="0">
                    <a:srgbClr val="FECF40"/>
                  </a:gs>
                  <a:gs pos="3000">
                    <a:srgbClr val="846C21"/>
                  </a:gs>
                </a:gsLst>
                <a:lin ang="5400000" scaled="0"/>
              </a:gradFill>
            </a:endParaRPr>
          </a:p>
        </p:txBody>
      </p:sp>
      <p:sp>
        <p:nvSpPr>
          <p:cNvPr id="9" name="文本框 8"/>
          <p:cNvSpPr txBox="1"/>
          <p:nvPr/>
        </p:nvSpPr>
        <p:spPr>
          <a:xfrm>
            <a:off x="1571105" y="1467485"/>
            <a:ext cx="4779644" cy="953135"/>
          </a:xfrm>
          <a:prstGeom prst="rect">
            <a:avLst/>
          </a:prstGeom>
          <a:noFill/>
        </p:spPr>
        <p:txBody>
          <a:bodyPr wrap="square" rtlCol="0">
            <a:spAutoFit/>
          </a:bodyPr>
          <a:lstStyle/>
          <a:p>
            <a:r>
              <a:rPr lang="zh-CN" altLang="en-US" sz="2800" b="1">
                <a:gradFill>
                  <a:gsLst>
                    <a:gs pos="0">
                      <a:srgbClr val="FECF40"/>
                    </a:gs>
                    <a:gs pos="0">
                      <a:srgbClr val="846C21"/>
                    </a:gs>
                  </a:gsLst>
                  <a:lin ang="5400000" scaled="0"/>
                </a:gradFill>
                <a:latin typeface="黑体" panose="02010609060101010101" pitchFamily="49" charset="-122"/>
                <a:ea typeface="黑体" panose="02010609060101010101" pitchFamily="49" charset="-122"/>
                <a:sym typeface="+mn-ea"/>
              </a:rPr>
              <a:t>降低特种设备监督检验收费标准</a:t>
            </a:r>
            <a:endParaRPr lang="zh-CN" altLang="en-US" sz="2800" b="1" noProof="1">
              <a:gradFill>
                <a:gsLst>
                  <a:gs pos="0">
                    <a:srgbClr val="FECF40"/>
                  </a:gs>
                  <a:gs pos="0">
                    <a:srgbClr val="846C21"/>
                  </a:gs>
                </a:gsLst>
                <a:lin ang="5400000" scaled="0"/>
              </a:gradFill>
              <a:latin typeface="黑体" panose="02010609060101010101" pitchFamily="49" charset="-122"/>
              <a:ea typeface="黑体" panose="02010609060101010101" pitchFamily="49" charset="-122"/>
              <a:cs typeface="+mn-cs"/>
            </a:endParaRPr>
          </a:p>
        </p:txBody>
      </p:sp>
      <p:sp>
        <p:nvSpPr>
          <p:cNvPr id="6" name="文本框 1"/>
          <p:cNvSpPr txBox="1"/>
          <p:nvPr/>
        </p:nvSpPr>
        <p:spPr>
          <a:xfrm>
            <a:off x="3652520" y="539750"/>
            <a:ext cx="3205480" cy="306705"/>
          </a:xfrm>
          <a:prstGeom prst="rect">
            <a:avLst/>
          </a:prstGeom>
          <a:noFill/>
          <a:ln w="9525">
            <a:noFill/>
          </a:ln>
        </p:spPr>
        <p:txBody>
          <a:bodyPr wrap="square" anchor="t" anchorCtr="0">
            <a:spAutoFit/>
          </a:bodyPr>
          <a:lstStyle/>
          <a:p>
            <a:r>
              <a:rPr lang="zh-CN" altLang="zh-CN" sz="1400">
                <a:latin typeface="黑体" panose="02010609060101010101" pitchFamily="49" charset="-122"/>
                <a:ea typeface="黑体" panose="02010609060101010101" pitchFamily="49" charset="-122"/>
              </a:rPr>
              <a:t>保产业链供应链稳定政策措施明白卡</a:t>
            </a:r>
            <a:endParaRPr lang="zh-CN" altLang="zh-CN" sz="1400">
              <a:latin typeface="黑体" panose="02010609060101010101" pitchFamily="49" charset="-122"/>
              <a:ea typeface="黑体" panose="02010609060101010101" pitchFamily="49" charset="-122"/>
            </a:endParaRPr>
          </a:p>
        </p:txBody>
      </p:sp>
    </p:spTree>
  </p:cSld>
  <p:clrMapOvr>
    <a:masterClrMapping/>
  </p:clrMapOvr>
</p:sld>
</file>

<file path=ppt/tags/tag1.xml><?xml version="1.0" encoding="utf-8"?>
<p:tagLst xmlns:p="http://schemas.openxmlformats.org/presentationml/2006/main">
  <p:tag name="COMMONDATA" val="eyJoZGlkIjoiYTA3NTU1NGUzYmExMDVhZTVmNmM4OTFlZjE0MzEyM2QifQ=="/>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5865</Words>
  <Application>WPS 演示</Application>
  <PresentationFormat>全屏显示(4:3)</PresentationFormat>
  <Paragraphs>614</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Arial</vt:lpstr>
      <vt:lpstr>宋体</vt:lpstr>
      <vt:lpstr>Wingdings</vt:lpstr>
      <vt:lpstr>微软雅黑</vt:lpstr>
      <vt:lpstr>华文隶书</vt:lpstr>
      <vt:lpstr>黑体</vt:lpstr>
      <vt:lpstr>Arial Unicode MS</vt:lpstr>
      <vt:lpstr>Calibri</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sgb_1208</dc:creator>
  <cp:lastModifiedBy>Administrator</cp:lastModifiedBy>
  <cp:revision>335</cp:revision>
  <dcterms:created xsi:type="dcterms:W3CDTF">2022-07-05T08:17:00Z</dcterms:created>
  <dcterms:modified xsi:type="dcterms:W3CDTF">2022-08-03T08:45:18Z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2052-11.1.0.11875</vt:lpwstr>
  </property>
  <property fmtid="{D5CDD505-2E9C-101B-9397-08002B2CF9AE}" pid="3" name="ICV">
    <vt:lpwstr>C520B17C72944C6486FC2C998E6D2459</vt:lpwstr>
  </property>
</Properties>
</file>